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8" r:id="rId5"/>
    <p:sldId id="274" r:id="rId6"/>
    <p:sldId id="260" r:id="rId7"/>
    <p:sldId id="267" r:id="rId8"/>
    <p:sldId id="265" r:id="rId9"/>
    <p:sldId id="266" r:id="rId10"/>
    <p:sldId id="262" r:id="rId11"/>
    <p:sldId id="261" r:id="rId12"/>
    <p:sldId id="263" r:id="rId13"/>
    <p:sldId id="264" r:id="rId14"/>
    <p:sldId id="269" r:id="rId15"/>
    <p:sldId id="270" r:id="rId16"/>
    <p:sldId id="271" r:id="rId17"/>
    <p:sldId id="272"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55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29E5F9F-2AEE-40D0-8A2C-E69D008BF540}" type="datetimeFigureOut">
              <a:rPr lang="en-US" smtClean="0"/>
              <a:pPr/>
              <a:t>9/8/2010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8707BEF-39C7-40B4-B79F-37E721C1C5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9E5F9F-2AEE-40D0-8A2C-E69D008BF540}" type="datetimeFigureOut">
              <a:rPr lang="en-US" smtClean="0"/>
              <a:pPr/>
              <a:t>9/8/2010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707BEF-39C7-40B4-B79F-37E721C1C5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29E5F9F-2AEE-40D0-8A2C-E69D008BF540}" type="datetimeFigureOut">
              <a:rPr lang="en-US" smtClean="0"/>
              <a:pPr/>
              <a:t>9/8/2010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8707BEF-39C7-40B4-B79F-37E721C1C5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9E5F9F-2AEE-40D0-8A2C-E69D008BF540}" type="datetimeFigureOut">
              <a:rPr lang="en-US" smtClean="0"/>
              <a:pPr/>
              <a:t>9/8/2010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8707BEF-39C7-40B4-B79F-37E721C1C5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29E5F9F-2AEE-40D0-8A2C-E69D008BF540}" type="datetimeFigureOut">
              <a:rPr lang="en-US" smtClean="0"/>
              <a:pPr/>
              <a:t>9/8/2010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8707BEF-39C7-40B4-B79F-37E721C1C5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9E5F9F-2AEE-40D0-8A2C-E69D008BF540}" type="datetimeFigureOut">
              <a:rPr lang="en-US" smtClean="0"/>
              <a:pPr/>
              <a:t>9/8/2010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707BEF-39C7-40B4-B79F-37E721C1C5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9E5F9F-2AEE-40D0-8A2C-E69D008BF540}" type="datetimeFigureOut">
              <a:rPr lang="en-US" smtClean="0"/>
              <a:pPr/>
              <a:t>9/8/2010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8707BEF-39C7-40B4-B79F-37E721C1C5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29E5F9F-2AEE-40D0-8A2C-E69D008BF540}" type="datetimeFigureOut">
              <a:rPr lang="en-US" smtClean="0"/>
              <a:pPr/>
              <a:t>9/8/2010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8707BEF-39C7-40B4-B79F-37E721C1C5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29E5F9F-2AEE-40D0-8A2C-E69D008BF540}" type="datetimeFigureOut">
              <a:rPr lang="en-US" smtClean="0"/>
              <a:pPr/>
              <a:t>9/8/2010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8707BEF-39C7-40B4-B79F-37E721C1C5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9E5F9F-2AEE-40D0-8A2C-E69D008BF540}" type="datetimeFigureOut">
              <a:rPr lang="en-US" smtClean="0"/>
              <a:pPr/>
              <a:t>9/8/2010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707BEF-39C7-40B4-B79F-37E721C1C5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29E5F9F-2AEE-40D0-8A2C-E69D008BF540}" type="datetimeFigureOut">
              <a:rPr lang="en-US" smtClean="0"/>
              <a:pPr/>
              <a:t>9/8/2010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8707BEF-39C7-40B4-B79F-37E721C1C55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29E5F9F-2AEE-40D0-8A2C-E69D008BF540}" type="datetimeFigureOut">
              <a:rPr lang="en-US" smtClean="0"/>
              <a:pPr/>
              <a:t>9/8/2010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8707BEF-39C7-40B4-B79F-37E721C1C5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3200" dirty="0" smtClean="0">
                <a:solidFill>
                  <a:schemeClr val="accent1"/>
                </a:solidFill>
              </a:rPr>
              <a:t>Center for Advising and Student Achievement (CASA)</a:t>
            </a:r>
            <a:endParaRPr lang="en-US" sz="3200" dirty="0">
              <a:solidFill>
                <a:schemeClr val="accent1"/>
              </a:solidFill>
            </a:endParaRPr>
          </a:p>
        </p:txBody>
      </p:sp>
      <p:sp>
        <p:nvSpPr>
          <p:cNvPr id="5" name="Text Placeholder 4"/>
          <p:cNvSpPr>
            <a:spLocks noGrp="1"/>
          </p:cNvSpPr>
          <p:nvPr>
            <p:ph type="body" idx="2"/>
          </p:nvPr>
        </p:nvSpPr>
        <p:spPr>
          <a:xfrm>
            <a:off x="457200" y="1447800"/>
            <a:ext cx="5897880" cy="602512"/>
          </a:xfrm>
        </p:spPr>
        <p:txBody>
          <a:bodyPr>
            <a:normAutofit/>
          </a:bodyPr>
          <a:lstStyle/>
          <a:p>
            <a:pPr algn="ctr"/>
            <a:r>
              <a:rPr lang="en-US" sz="2400" dirty="0" smtClean="0"/>
              <a:t>Program Review 2003-2007</a:t>
            </a:r>
            <a:endParaRPr lang="en-US" sz="2400" dirty="0"/>
          </a:p>
        </p:txBody>
      </p:sp>
      <p:sp>
        <p:nvSpPr>
          <p:cNvPr id="7" name="Content Placeholder 6"/>
          <p:cNvSpPr>
            <a:spLocks noGrp="1"/>
          </p:cNvSpPr>
          <p:nvPr>
            <p:ph sz="half" idx="1"/>
          </p:nvPr>
        </p:nvSpPr>
        <p:spPr/>
        <p:txBody>
          <a:bodyPr>
            <a:normAutofit/>
          </a:bodyPr>
          <a:lstStyle/>
          <a:p>
            <a:r>
              <a:rPr lang="en-US" sz="3000" dirty="0" smtClean="0"/>
              <a:t>Health Profession Advising</a:t>
            </a:r>
          </a:p>
          <a:p>
            <a:r>
              <a:rPr lang="en-US" sz="3000" dirty="0" smtClean="0"/>
              <a:t>Key Communities</a:t>
            </a:r>
          </a:p>
          <a:p>
            <a:r>
              <a:rPr lang="en-US" sz="3000" dirty="0" smtClean="0"/>
              <a:t>Orientation and Transition Programs</a:t>
            </a:r>
          </a:p>
          <a:p>
            <a:r>
              <a:rPr lang="en-US" sz="3000" dirty="0" smtClean="0"/>
              <a:t>Outreach and Support </a:t>
            </a:r>
          </a:p>
          <a:p>
            <a:r>
              <a:rPr lang="en-US" sz="3000" dirty="0" smtClean="0"/>
              <a:t>Undeclared Advising</a:t>
            </a:r>
          </a:p>
          <a:p>
            <a:pPr>
              <a:buNone/>
            </a:pPr>
            <a:r>
              <a:rPr lang="en-US" sz="3000" dirty="0"/>
              <a:t/>
            </a:r>
            <a:br>
              <a:rPr lang="en-US" sz="3000" dirty="0"/>
            </a:br>
            <a:r>
              <a:rPr lang="en-US" sz="2200" dirty="0" smtClean="0"/>
              <a:t>Five External Reviews, first </a:t>
            </a:r>
            <a:br>
              <a:rPr lang="en-US" sz="2200" dirty="0" smtClean="0"/>
            </a:br>
            <a:r>
              <a:rPr lang="en-US" sz="2200" dirty="0" smtClean="0"/>
              <a:t>on-line review, resulted in </a:t>
            </a:r>
            <a:br>
              <a:rPr lang="en-US" sz="2200" dirty="0" smtClean="0"/>
            </a:br>
            <a:r>
              <a:rPr lang="en-US" sz="2200" dirty="0" smtClean="0"/>
              <a:t>broader staff participation in assessment </a:t>
            </a:r>
          </a:p>
          <a:p>
            <a:endParaRPr lang="en-US" dirty="0" smtClean="0"/>
          </a:p>
        </p:txBody>
      </p:sp>
      <p:pic>
        <p:nvPicPr>
          <p:cNvPr id="1026" name="Picture 2" descr="O:\CASA docs\Pictures\Staff Pics\Staff pic 2-17-09\CASAStaff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3163"/>
          <a:stretch/>
        </p:blipFill>
        <p:spPr bwMode="auto">
          <a:xfrm>
            <a:off x="4800600" y="4419600"/>
            <a:ext cx="2966345" cy="1522532"/>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accent1"/>
                </a:solidFill>
              </a:rPr>
              <a:t>Orientation and Transition Programs </a:t>
            </a:r>
            <a:r>
              <a:rPr lang="en-US" sz="2800" dirty="0" smtClean="0">
                <a:solidFill>
                  <a:schemeClr val="accent1"/>
                </a:solidFill>
              </a:rPr>
              <a:t>strengths</a:t>
            </a:r>
            <a:endParaRPr lang="en-US" sz="2800" dirty="0">
              <a:solidFill>
                <a:schemeClr val="accent1"/>
              </a:solidFill>
            </a:endParaRPr>
          </a:p>
        </p:txBody>
      </p:sp>
      <p:sp>
        <p:nvSpPr>
          <p:cNvPr id="4" name="Content Placeholder 3"/>
          <p:cNvSpPr>
            <a:spLocks noGrp="1"/>
          </p:cNvSpPr>
          <p:nvPr>
            <p:ph sz="half" idx="1"/>
          </p:nvPr>
        </p:nvSpPr>
        <p:spPr>
          <a:xfrm>
            <a:off x="457200" y="1981200"/>
            <a:ext cx="7239000" cy="4371752"/>
          </a:xfrm>
        </p:spPr>
        <p:txBody>
          <a:bodyPr>
            <a:normAutofit/>
          </a:bodyPr>
          <a:lstStyle/>
          <a:p>
            <a:pPr lvl="0"/>
            <a:r>
              <a:rPr lang="en-US" sz="2400" dirty="0" smtClean="0"/>
              <a:t>Small group meetings</a:t>
            </a:r>
          </a:p>
          <a:p>
            <a:pPr lvl="0"/>
            <a:r>
              <a:rPr lang="en-US" sz="2400" dirty="0" smtClean="0"/>
              <a:t>Parent/family programming</a:t>
            </a:r>
          </a:p>
          <a:p>
            <a:pPr lvl="0"/>
            <a:r>
              <a:rPr lang="en-US" sz="2400" dirty="0" smtClean="0"/>
              <a:t>Student Staff</a:t>
            </a:r>
          </a:p>
          <a:p>
            <a:pPr lvl="0"/>
            <a:r>
              <a:rPr lang="en-US" sz="2400" dirty="0" smtClean="0"/>
              <a:t>Balance of personal and </a:t>
            </a:r>
            <a:br>
              <a:rPr lang="en-US" sz="2400" dirty="0" smtClean="0"/>
            </a:br>
            <a:r>
              <a:rPr lang="en-US" sz="2400" dirty="0" smtClean="0"/>
              <a:t>academic transition</a:t>
            </a:r>
          </a:p>
          <a:p>
            <a:pPr lvl="0"/>
            <a:r>
              <a:rPr lang="en-US" sz="2400" dirty="0" smtClean="0"/>
              <a:t>Transfer specific programming</a:t>
            </a:r>
          </a:p>
          <a:p>
            <a:pPr lvl="0"/>
            <a:r>
              <a:rPr lang="en-US" sz="2400" dirty="0" smtClean="0"/>
              <a:t>Data driven programs</a:t>
            </a:r>
          </a:p>
          <a:p>
            <a:pPr lvl="0"/>
            <a:r>
              <a:rPr lang="en-US" sz="2400" dirty="0" smtClean="0"/>
              <a:t>Campus wide program with strong collaboration across the Division and the campus</a:t>
            </a:r>
          </a:p>
          <a:p>
            <a:pPr>
              <a:buNone/>
            </a:pPr>
            <a:endParaRPr lang="en-US" dirty="0"/>
          </a:p>
        </p:txBody>
      </p:sp>
      <p:pic>
        <p:nvPicPr>
          <p:cNvPr id="4098" name="Picture 2" descr="O:\Orientation and Transition Programs\Student Staff\Orientation Team\Pictures\2010\7-13-10 Group Pics\IMG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00" y="1524000"/>
            <a:ext cx="2971800" cy="19812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800" dirty="0" smtClean="0">
                <a:solidFill>
                  <a:schemeClr val="accent1"/>
                </a:solidFill>
              </a:rPr>
              <a:t>Orientation and Transition Programs Highlights</a:t>
            </a:r>
            <a:endParaRPr lang="en-US" sz="2800" dirty="0">
              <a:solidFill>
                <a:schemeClr val="accent1"/>
              </a:solidFill>
            </a:endParaRPr>
          </a:p>
        </p:txBody>
      </p:sp>
      <p:sp>
        <p:nvSpPr>
          <p:cNvPr id="5" name="Content Placeholder 4"/>
          <p:cNvSpPr>
            <a:spLocks noGrp="1"/>
          </p:cNvSpPr>
          <p:nvPr>
            <p:ph sz="half" idx="1"/>
          </p:nvPr>
        </p:nvSpPr>
        <p:spPr/>
        <p:txBody>
          <a:bodyPr>
            <a:normAutofit fontScale="77500" lnSpcReduction="20000"/>
          </a:bodyPr>
          <a:lstStyle/>
          <a:p>
            <a:pPr lvl="0"/>
            <a:r>
              <a:rPr lang="en-US" sz="3000" dirty="0" smtClean="0"/>
              <a:t>Expanded to include Transition Programs in 2007 (Started with 1 professional and 1 GA; now 4 professionals and 2 Gas)</a:t>
            </a:r>
          </a:p>
          <a:p>
            <a:endParaRPr lang="en-US" sz="3000" dirty="0" smtClean="0"/>
          </a:p>
          <a:p>
            <a:pPr lvl="0"/>
            <a:r>
              <a:rPr lang="en-US" sz="3000" dirty="0" smtClean="0"/>
              <a:t>Integrate four foundational values (Academic Excellence, Community, Diversity, Active Engagement)</a:t>
            </a:r>
          </a:p>
          <a:p>
            <a:pPr lvl="0"/>
            <a:endParaRPr lang="en-US" sz="3000" dirty="0" smtClean="0"/>
          </a:p>
          <a:p>
            <a:pPr lvl="0"/>
            <a:r>
              <a:rPr lang="en-US" sz="3000" dirty="0" smtClean="0"/>
              <a:t>Retention – of the first year students who attend Preview, 84% returned to CSU for a second year whereas first year students who did not attend Preview returned at a lower rate of 43%</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solidFill>
                  <a:schemeClr val="accent1"/>
                </a:solidFill>
              </a:rPr>
              <a:t>Orientation and Transition Programs </a:t>
            </a:r>
            <a:r>
              <a:rPr lang="en-US" sz="2800" dirty="0" smtClean="0">
                <a:solidFill>
                  <a:schemeClr val="accent1"/>
                </a:solidFill>
              </a:rPr>
              <a:t>challenges and recommendations</a:t>
            </a:r>
            <a:endParaRPr lang="en-US" sz="2800" dirty="0">
              <a:solidFill>
                <a:schemeClr val="accent1"/>
              </a:solidFill>
            </a:endParaRPr>
          </a:p>
        </p:txBody>
      </p:sp>
      <p:sp>
        <p:nvSpPr>
          <p:cNvPr id="4" name="Content Placeholder 3"/>
          <p:cNvSpPr>
            <a:spLocks noGrp="1"/>
          </p:cNvSpPr>
          <p:nvPr>
            <p:ph sz="half" idx="1"/>
          </p:nvPr>
        </p:nvSpPr>
        <p:spPr>
          <a:xfrm>
            <a:off x="457200" y="1600200"/>
            <a:ext cx="7239000" cy="4371752"/>
          </a:xfrm>
        </p:spPr>
        <p:txBody>
          <a:bodyPr>
            <a:normAutofit/>
          </a:bodyPr>
          <a:lstStyle/>
          <a:p>
            <a:r>
              <a:rPr lang="en-US" sz="2400" dirty="0" smtClean="0"/>
              <a:t>Space, number of sessions, weekend sessions  </a:t>
            </a:r>
          </a:p>
          <a:p>
            <a:endParaRPr lang="en-US" sz="2400" dirty="0" smtClean="0"/>
          </a:p>
          <a:p>
            <a:pPr lvl="0"/>
            <a:r>
              <a:rPr lang="en-US" sz="2400" dirty="0" smtClean="0"/>
              <a:t>Large group advising; need to increase individual interaction</a:t>
            </a:r>
          </a:p>
          <a:p>
            <a:pPr lvl="0">
              <a:buNone/>
            </a:pPr>
            <a:r>
              <a:rPr lang="en-US" sz="2400" dirty="0" smtClean="0"/>
              <a:t>  </a:t>
            </a:r>
          </a:p>
          <a:p>
            <a:pPr lvl="0"/>
            <a:r>
              <a:rPr lang="en-US" sz="2400" dirty="0" smtClean="0"/>
              <a:t>Personalization to specific populations</a:t>
            </a:r>
          </a:p>
          <a:p>
            <a:pPr lvl="0">
              <a:buNone/>
            </a:pPr>
            <a:endParaRPr lang="en-US" sz="2400" dirty="0" smtClean="0"/>
          </a:p>
          <a:p>
            <a:r>
              <a:rPr lang="en-US" sz="2400" dirty="0" smtClean="0"/>
              <a:t>Increase the connection between orientation, welcome week and transition programs.</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chemeClr val="accent1"/>
                </a:solidFill>
              </a:rPr>
              <a:t>Outreach and support strengths</a:t>
            </a:r>
            <a:endParaRPr lang="en-US" sz="2800" dirty="0">
              <a:solidFill>
                <a:schemeClr val="accent1"/>
              </a:solidFill>
            </a:endParaRPr>
          </a:p>
        </p:txBody>
      </p:sp>
      <p:sp>
        <p:nvSpPr>
          <p:cNvPr id="4" name="Content Placeholder 3"/>
          <p:cNvSpPr>
            <a:spLocks noGrp="1"/>
          </p:cNvSpPr>
          <p:nvPr>
            <p:ph sz="half" idx="1"/>
          </p:nvPr>
        </p:nvSpPr>
        <p:spPr>
          <a:xfrm>
            <a:off x="457200" y="1524000"/>
            <a:ext cx="7239000" cy="4371752"/>
          </a:xfrm>
        </p:spPr>
        <p:txBody>
          <a:bodyPr>
            <a:normAutofit/>
          </a:bodyPr>
          <a:lstStyle/>
          <a:p>
            <a:r>
              <a:rPr lang="en-US" sz="2800" dirty="0" smtClean="0"/>
              <a:t>Additional staff to </a:t>
            </a:r>
            <a:br>
              <a:rPr lang="en-US" sz="2800" dirty="0" smtClean="0"/>
            </a:br>
            <a:r>
              <a:rPr lang="en-US" sz="2800" dirty="0" smtClean="0"/>
              <a:t>implement the Student </a:t>
            </a:r>
            <a:br>
              <a:rPr lang="en-US" sz="2800" dirty="0" smtClean="0"/>
            </a:br>
            <a:r>
              <a:rPr lang="en-US" sz="2800" dirty="0" smtClean="0"/>
              <a:t>Success Initiatives</a:t>
            </a:r>
          </a:p>
          <a:p>
            <a:endParaRPr lang="en-US" sz="2800" dirty="0" smtClean="0"/>
          </a:p>
          <a:p>
            <a:r>
              <a:rPr lang="en-US" sz="2800" dirty="0" smtClean="0"/>
              <a:t>Proactive contact before </a:t>
            </a:r>
            <a:br>
              <a:rPr lang="en-US" sz="2800" dirty="0" smtClean="0"/>
            </a:br>
            <a:r>
              <a:rPr lang="en-US" sz="2800" dirty="0" smtClean="0"/>
              <a:t>students begin college</a:t>
            </a:r>
          </a:p>
          <a:p>
            <a:endParaRPr lang="en-US" sz="2800" dirty="0" smtClean="0"/>
          </a:p>
          <a:p>
            <a:r>
              <a:rPr lang="en-US" sz="2800" dirty="0" smtClean="0"/>
              <a:t>Student advocates with strong collaborative relationships across campus</a:t>
            </a:r>
            <a:endParaRPr lang="en-US" sz="2800" dirty="0"/>
          </a:p>
        </p:txBody>
      </p:sp>
      <p:pic>
        <p:nvPicPr>
          <p:cNvPr id="5122" name="Picture 2" descr="O:\KEY COMMUNITIES\PICTURES\Graduation\Spring 2009\Graduation 2009 0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31082" y="1371600"/>
            <a:ext cx="2742980" cy="20574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97880" cy="1173480"/>
          </a:xfrm>
        </p:spPr>
        <p:txBody>
          <a:bodyPr>
            <a:noAutofit/>
          </a:bodyPr>
          <a:lstStyle/>
          <a:p>
            <a:pPr algn="ctr"/>
            <a:r>
              <a:rPr lang="en-US" sz="2800" dirty="0">
                <a:solidFill>
                  <a:schemeClr val="accent1"/>
                </a:solidFill>
              </a:rPr>
              <a:t>Outreach and support </a:t>
            </a:r>
            <a:r>
              <a:rPr lang="en-US" sz="2800" dirty="0" smtClean="0">
                <a:solidFill>
                  <a:schemeClr val="accent1"/>
                </a:solidFill>
              </a:rPr>
              <a:t>highlights</a:t>
            </a:r>
            <a:br>
              <a:rPr lang="en-US" sz="2800" dirty="0" smtClean="0">
                <a:solidFill>
                  <a:schemeClr val="accent1"/>
                </a:solidFill>
              </a:rPr>
            </a:br>
            <a:endParaRPr lang="en-US" sz="2800" dirty="0">
              <a:solidFill>
                <a:schemeClr val="accent1"/>
              </a:solidFill>
            </a:endParaRPr>
          </a:p>
        </p:txBody>
      </p:sp>
      <p:sp>
        <p:nvSpPr>
          <p:cNvPr id="4" name="Content Placeholder 3"/>
          <p:cNvSpPr>
            <a:spLocks noGrp="1"/>
          </p:cNvSpPr>
          <p:nvPr>
            <p:ph sz="half" idx="1"/>
          </p:nvPr>
        </p:nvSpPr>
        <p:spPr>
          <a:xfrm>
            <a:off x="457200" y="1447800"/>
            <a:ext cx="7239000" cy="4371752"/>
          </a:xfrm>
        </p:spPr>
        <p:txBody>
          <a:bodyPr>
            <a:normAutofit fontScale="92500" lnSpcReduction="20000"/>
          </a:bodyPr>
          <a:lstStyle/>
          <a:p>
            <a:r>
              <a:rPr lang="en-US" sz="2400" b="1" dirty="0" smtClean="0"/>
              <a:t>First Generation Award Retention </a:t>
            </a:r>
            <a:endParaRPr lang="en-US" sz="2400" dirty="0" smtClean="0"/>
          </a:p>
          <a:p>
            <a:pPr>
              <a:buNone/>
            </a:pPr>
            <a:r>
              <a:rPr lang="en-US" sz="2400" dirty="0" smtClean="0"/>
              <a:t>   Over a seven year period, freshman recipients of the First Generation Award have shown a first-year retention rate that averages ten points higher than other first generation college students.</a:t>
            </a:r>
          </a:p>
          <a:p>
            <a:endParaRPr lang="en-US" sz="2400" b="1" dirty="0" smtClean="0"/>
          </a:p>
          <a:p>
            <a:r>
              <a:rPr lang="en-US" sz="2400" b="1" dirty="0" smtClean="0"/>
              <a:t>Graduation Outreach Project</a:t>
            </a:r>
            <a:r>
              <a:rPr lang="en-US" sz="2400" dirty="0" smtClean="0"/>
              <a:t> </a:t>
            </a:r>
          </a:p>
          <a:p>
            <a:pPr lvl="0">
              <a:buNone/>
            </a:pPr>
            <a:r>
              <a:rPr lang="en-US" sz="2400" dirty="0" smtClean="0"/>
              <a:t>    In 2007, the first year of this project, 147 students were identified from the fall 2002 cohort and of that group, outreach was provided to 84 students (57%), has directly impacted the graduation of 5 students (3%), and has moderately impacted the graduation of 22</a:t>
            </a:r>
            <a:r>
              <a:rPr lang="en-US" sz="2400" b="1" dirty="0" smtClean="0"/>
              <a:t> </a:t>
            </a:r>
            <a:r>
              <a:rPr lang="en-US" sz="2400" dirty="0" smtClean="0"/>
              <a:t>students (15%).</a:t>
            </a:r>
          </a:p>
          <a:p>
            <a:pPr>
              <a:buNone/>
            </a:pPr>
            <a:r>
              <a:rPr lang="en-US" sz="24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solidFill>
                  <a:schemeClr val="accent1"/>
                </a:solidFill>
              </a:rPr>
              <a:t>Outreach and support </a:t>
            </a:r>
            <a:r>
              <a:rPr lang="en-US" sz="2800" dirty="0" smtClean="0">
                <a:solidFill>
                  <a:schemeClr val="accent1"/>
                </a:solidFill>
              </a:rPr>
              <a:t>challenges and recommendations</a:t>
            </a:r>
            <a:endParaRPr lang="en-US" sz="2800" dirty="0">
              <a:solidFill>
                <a:schemeClr val="accent1"/>
              </a:solidFill>
            </a:endParaRPr>
          </a:p>
        </p:txBody>
      </p:sp>
      <p:sp>
        <p:nvSpPr>
          <p:cNvPr id="4" name="Content Placeholder 3"/>
          <p:cNvSpPr>
            <a:spLocks noGrp="1"/>
          </p:cNvSpPr>
          <p:nvPr>
            <p:ph sz="half" idx="1"/>
          </p:nvPr>
        </p:nvSpPr>
        <p:spPr/>
        <p:txBody>
          <a:bodyPr/>
          <a:lstStyle/>
          <a:p>
            <a:r>
              <a:rPr lang="en-US" sz="2800" dirty="0" smtClean="0"/>
              <a:t>Increase student success in terms of academic standing and graduation rates for a larger number of students.</a:t>
            </a:r>
          </a:p>
          <a:p>
            <a:endParaRPr lang="en-US" sz="2800" dirty="0" smtClean="0"/>
          </a:p>
          <a:p>
            <a:r>
              <a:rPr lang="en-US" sz="2800" dirty="0" smtClean="0"/>
              <a:t>Enhance the Taking Stock program by offering it to more students and expanding access to more campus staff members.</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accent1"/>
                </a:solidFill>
              </a:rPr>
              <a:t>Undeclared advising </a:t>
            </a:r>
            <a:r>
              <a:rPr lang="en-US" sz="2800" dirty="0" smtClean="0">
                <a:solidFill>
                  <a:schemeClr val="accent1"/>
                </a:solidFill>
              </a:rPr>
              <a:t>strengths</a:t>
            </a:r>
            <a:endParaRPr lang="en-US" sz="2800" dirty="0">
              <a:solidFill>
                <a:schemeClr val="accent1"/>
              </a:solidFill>
            </a:endParaRPr>
          </a:p>
        </p:txBody>
      </p:sp>
      <p:sp>
        <p:nvSpPr>
          <p:cNvPr id="4" name="Content Placeholder 3"/>
          <p:cNvSpPr>
            <a:spLocks noGrp="1"/>
          </p:cNvSpPr>
          <p:nvPr>
            <p:ph sz="half" idx="1"/>
          </p:nvPr>
        </p:nvSpPr>
        <p:spPr>
          <a:xfrm>
            <a:off x="457200" y="1600200"/>
            <a:ext cx="7239000" cy="4905152"/>
          </a:xfrm>
        </p:spPr>
        <p:txBody>
          <a:bodyPr>
            <a:normAutofit fontScale="92500"/>
          </a:bodyPr>
          <a:lstStyle/>
          <a:p>
            <a:pPr lvl="0"/>
            <a:r>
              <a:rPr lang="en-US" sz="2800" dirty="0" smtClean="0"/>
              <a:t>Student outreach- In Fall 2007, 88% of freshman undeclared students were advised for spring semester</a:t>
            </a:r>
          </a:p>
          <a:p>
            <a:pPr lvl="0">
              <a:buNone/>
            </a:pPr>
            <a:r>
              <a:rPr lang="en-US" sz="2800" dirty="0" smtClean="0"/>
              <a:t> </a:t>
            </a:r>
          </a:p>
          <a:p>
            <a:pPr lvl="0"/>
            <a:r>
              <a:rPr lang="en-US" sz="2800" dirty="0" smtClean="0"/>
              <a:t>Programming- Major exploration such as major’s fairs, workshops, and programs in residence halls</a:t>
            </a:r>
          </a:p>
          <a:p>
            <a:pPr lvl="0">
              <a:buNone/>
            </a:pPr>
            <a:endParaRPr lang="en-US" sz="2800" dirty="0" smtClean="0"/>
          </a:p>
          <a:p>
            <a:pPr lvl="0"/>
            <a:r>
              <a:rPr lang="en-US" sz="2800" dirty="0" smtClean="0"/>
              <a:t>Campus wide functions- working with all probationary students, university withdrawals, and tuition assessment appeals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accent1"/>
                </a:solidFill>
              </a:rPr>
              <a:t>Undeclared advising </a:t>
            </a:r>
            <a:r>
              <a:rPr lang="en-US" sz="2800" dirty="0" smtClean="0">
                <a:solidFill>
                  <a:schemeClr val="accent1"/>
                </a:solidFill>
              </a:rPr>
              <a:t>highlights</a:t>
            </a:r>
            <a:endParaRPr lang="en-US" sz="2800" dirty="0">
              <a:solidFill>
                <a:schemeClr val="accent1"/>
              </a:solidFill>
            </a:endParaRPr>
          </a:p>
        </p:txBody>
      </p:sp>
      <p:sp>
        <p:nvSpPr>
          <p:cNvPr id="4" name="Content Placeholder 3"/>
          <p:cNvSpPr>
            <a:spLocks noGrp="1"/>
          </p:cNvSpPr>
          <p:nvPr>
            <p:ph sz="half" idx="1"/>
          </p:nvPr>
        </p:nvSpPr>
        <p:spPr>
          <a:xfrm>
            <a:off x="457200" y="1828800"/>
            <a:ext cx="7239000" cy="4724400"/>
          </a:xfrm>
        </p:spPr>
        <p:txBody>
          <a:bodyPr>
            <a:normAutofit fontScale="92500" lnSpcReduction="20000"/>
          </a:bodyPr>
          <a:lstStyle/>
          <a:p>
            <a:pPr lvl="0"/>
            <a:r>
              <a:rPr lang="en-US" sz="2600" dirty="0" smtClean="0"/>
              <a:t>Advisors have a smaller case load (reduced from 500 to 350).</a:t>
            </a:r>
          </a:p>
          <a:p>
            <a:pPr lvl="0">
              <a:buNone/>
            </a:pPr>
            <a:r>
              <a:rPr lang="en-US" sz="2600" dirty="0" smtClean="0"/>
              <a:t> </a:t>
            </a:r>
          </a:p>
          <a:p>
            <a:pPr lvl="0"/>
            <a:r>
              <a:rPr lang="en-US" sz="2600" dirty="0" smtClean="0"/>
              <a:t>90% of University Open Option students starting as new freshman in fall 2004 had declared a major by 45 credits, compared to 87% of students starting as new freshman in fall 2002.</a:t>
            </a:r>
          </a:p>
          <a:p>
            <a:pPr lvl="0"/>
            <a:endParaRPr lang="en-US" sz="2600" dirty="0" smtClean="0"/>
          </a:p>
          <a:p>
            <a:pPr lvl="0"/>
            <a:r>
              <a:rPr lang="en-US" sz="2600" dirty="0" smtClean="0"/>
              <a:t>Transfer students with over </a:t>
            </a:r>
            <a:br>
              <a:rPr lang="en-US" sz="2600" dirty="0" smtClean="0"/>
            </a:br>
            <a:r>
              <a:rPr lang="en-US" sz="2600" dirty="0" smtClean="0"/>
              <a:t>60 credits declined from </a:t>
            </a:r>
            <a:br>
              <a:rPr lang="en-US" sz="2600" dirty="0" smtClean="0"/>
            </a:br>
            <a:r>
              <a:rPr lang="en-US" sz="2600" dirty="0" smtClean="0"/>
              <a:t>12.77% in fall 2004 to 9.38% </a:t>
            </a:r>
            <a:br>
              <a:rPr lang="en-US" sz="2600" dirty="0" smtClean="0"/>
            </a:br>
            <a:r>
              <a:rPr lang="en-US" sz="2600" dirty="0" smtClean="0"/>
              <a:t>in fall 2007.</a:t>
            </a:r>
          </a:p>
          <a:p>
            <a:pPr>
              <a:buNone/>
            </a:pPr>
            <a:r>
              <a:rPr lang="en-US" sz="2600" dirty="0" smtClean="0"/>
              <a:t> </a:t>
            </a:r>
          </a:p>
          <a:p>
            <a:pPr lvl="0">
              <a:buNone/>
            </a:pPr>
            <a:r>
              <a:rPr lang="en-US" sz="2600" dirty="0" smtClean="0"/>
              <a:t> </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4191000"/>
            <a:ext cx="2589022" cy="2169572"/>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solidFill>
                  <a:schemeClr val="accent1"/>
                </a:solidFill>
              </a:rPr>
              <a:t>Undeclared advising </a:t>
            </a:r>
            <a:r>
              <a:rPr lang="en-US" sz="2800" dirty="0">
                <a:solidFill>
                  <a:schemeClr val="accent1"/>
                </a:solidFill>
              </a:rPr>
              <a:t>challenges and recommendations</a:t>
            </a:r>
          </a:p>
        </p:txBody>
      </p:sp>
      <p:sp>
        <p:nvSpPr>
          <p:cNvPr id="4" name="Content Placeholder 3"/>
          <p:cNvSpPr>
            <a:spLocks noGrp="1"/>
          </p:cNvSpPr>
          <p:nvPr>
            <p:ph sz="half" idx="1"/>
          </p:nvPr>
        </p:nvSpPr>
        <p:spPr/>
        <p:txBody>
          <a:bodyPr>
            <a:normAutofit/>
          </a:bodyPr>
          <a:lstStyle/>
          <a:p>
            <a:r>
              <a:rPr lang="en-US" sz="2800" dirty="0" smtClean="0"/>
              <a:t>Develop enhanced ways to support probation students</a:t>
            </a:r>
          </a:p>
          <a:p>
            <a:endParaRPr lang="en-US" sz="2800" dirty="0" smtClean="0"/>
          </a:p>
          <a:p>
            <a:r>
              <a:rPr lang="en-US" sz="2800" dirty="0" smtClean="0"/>
              <a:t>Starting a University-wide Advising Group</a:t>
            </a:r>
          </a:p>
          <a:p>
            <a:endParaRPr lang="en-US" sz="2800" dirty="0" smtClean="0"/>
          </a:p>
          <a:p>
            <a:r>
              <a:rPr lang="en-US" sz="2800" dirty="0" smtClean="0"/>
              <a:t>Enhance and develop new communication strategies</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Health Professions\P527015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0200" y="4914900"/>
            <a:ext cx="2590800" cy="19431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62400" y="152400"/>
            <a:ext cx="3352800" cy="226314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descr="O:\KEY COMMUNITIES\PICTURES\Staff\2010-2011\LA Photos of Mentor Kickoff\Key Spring 2010 1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1905000"/>
            <a:ext cx="3047755" cy="22860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9" name="Picture 2" descr="O:\Orientation and Transition Programs\Student Staff\Orientation Team\Pictures\2010\7-13-10 Group Pics\IMG_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3400" y="4648200"/>
            <a:ext cx="2971800" cy="19812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0" name="Picture 2" descr="O:\KEY COMMUNITIES\PICTURES\Graduation\Spring 2009\Graduation 2009 015.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2400" y="0"/>
            <a:ext cx="2742980" cy="20574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562600" y="2133600"/>
            <a:ext cx="2589022" cy="2169572"/>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descr="O:\CASA docs\Pictures\Staff Pics\Staff pic 2-17-09\CASAStaff2.jpg"/>
          <p:cNvPicPr>
            <a:picLocks noGrp="1" noChangeAspect="1" noChangeArrowheads="1"/>
          </p:cNvPicPr>
          <p:nvPr>
            <p:ph sz="half" idx="1"/>
          </p:nvPr>
        </p:nvPicPr>
        <p:blipFill rotWithShape="1">
          <a:blip r:embed="rId8" cstate="print">
            <a:extLst>
              <a:ext uri="{28A0092B-C50C-407E-A947-70E740481C1C}">
                <a14:useLocalDpi xmlns="" xmlns:a14="http://schemas.microsoft.com/office/drawing/2010/main" val="0"/>
              </a:ext>
            </a:extLst>
          </a:blip>
          <a:srcRect b="23163"/>
          <a:stretch/>
        </p:blipFill>
        <p:spPr bwMode="auto">
          <a:xfrm>
            <a:off x="2895600" y="3429000"/>
            <a:ext cx="2963487" cy="1523359"/>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897880" cy="1173480"/>
          </a:xfrm>
        </p:spPr>
        <p:txBody>
          <a:bodyPr>
            <a:noAutofit/>
          </a:bodyPr>
          <a:lstStyle/>
          <a:p>
            <a:pPr algn="ctr"/>
            <a:r>
              <a:rPr lang="en-US" sz="2800" dirty="0" smtClean="0"/>
              <a:t/>
            </a:r>
            <a:br>
              <a:rPr lang="en-US" sz="2800" dirty="0" smtClean="0"/>
            </a:br>
            <a:r>
              <a:rPr lang="en-US" sz="2800" dirty="0"/>
              <a:t/>
            </a:r>
            <a:br>
              <a:rPr lang="en-US" sz="2800" dirty="0"/>
            </a:br>
            <a:r>
              <a:rPr lang="en-US" sz="2800" dirty="0" smtClean="0">
                <a:solidFill>
                  <a:schemeClr val="accent1"/>
                </a:solidFill>
              </a:rPr>
              <a:t/>
            </a:r>
            <a:br>
              <a:rPr lang="en-US" sz="2800" dirty="0" smtClean="0">
                <a:solidFill>
                  <a:schemeClr val="accent1"/>
                </a:solidFill>
              </a:rPr>
            </a:br>
            <a:r>
              <a:rPr lang="en-US" sz="2800" dirty="0" smtClean="0">
                <a:solidFill>
                  <a:schemeClr val="accent1"/>
                </a:solidFill>
              </a:rPr>
              <a:t>Center for Advising and Student Achievement Strengths</a:t>
            </a:r>
            <a:r>
              <a:rPr lang="en-US" sz="2800" dirty="0" smtClean="0"/>
              <a:t/>
            </a:r>
            <a:br>
              <a:rPr lang="en-US" sz="2800" dirty="0" smtClean="0"/>
            </a:br>
            <a:endParaRPr lang="en-US" sz="2800" dirty="0"/>
          </a:p>
        </p:txBody>
      </p:sp>
      <p:sp>
        <p:nvSpPr>
          <p:cNvPr id="4" name="Content Placeholder 3"/>
          <p:cNvSpPr>
            <a:spLocks noGrp="1"/>
          </p:cNvSpPr>
          <p:nvPr>
            <p:ph sz="half" idx="1"/>
          </p:nvPr>
        </p:nvSpPr>
        <p:spPr/>
        <p:txBody>
          <a:bodyPr>
            <a:normAutofit/>
          </a:bodyPr>
          <a:lstStyle/>
          <a:p>
            <a:r>
              <a:rPr lang="en-US" sz="2800" dirty="0" smtClean="0"/>
              <a:t>Comprehensive and collaborative services</a:t>
            </a:r>
          </a:p>
          <a:p>
            <a:endParaRPr lang="en-US" sz="2800" dirty="0" smtClean="0"/>
          </a:p>
          <a:p>
            <a:r>
              <a:rPr lang="en-US" sz="2800" dirty="0" smtClean="0"/>
              <a:t>Dedicated and competent staff</a:t>
            </a:r>
          </a:p>
          <a:p>
            <a:endParaRPr lang="en-US" sz="2800" dirty="0" smtClean="0"/>
          </a:p>
          <a:p>
            <a:r>
              <a:rPr lang="en-US" sz="2800" dirty="0" smtClean="0"/>
              <a:t>Expanded services and resources</a:t>
            </a:r>
            <a:r>
              <a:rPr lang="en-US" sz="2800" b="1" dirty="0" smtClean="0"/>
              <a:t>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chemeClr val="accent1"/>
                </a:solidFill>
              </a:rPr>
              <a:t>Administrative and Technology service Overview</a:t>
            </a:r>
            <a:endParaRPr lang="en-US" sz="2800" dirty="0">
              <a:solidFill>
                <a:schemeClr val="accent1"/>
              </a:solidFill>
            </a:endParaRPr>
          </a:p>
        </p:txBody>
      </p:sp>
      <p:sp>
        <p:nvSpPr>
          <p:cNvPr id="4" name="Content Placeholder 3"/>
          <p:cNvSpPr>
            <a:spLocks noGrp="1"/>
          </p:cNvSpPr>
          <p:nvPr>
            <p:ph sz="half" idx="1"/>
          </p:nvPr>
        </p:nvSpPr>
        <p:spPr/>
        <p:txBody>
          <a:bodyPr>
            <a:normAutofit/>
          </a:bodyPr>
          <a:lstStyle/>
          <a:p>
            <a:pPr lvl="0"/>
            <a:r>
              <a:rPr lang="en-US" sz="2800" dirty="0" smtClean="0"/>
              <a:t>Each semester 3,800 advising appointments, 900 walk-in appointments, and an average of 11,000 phone calls </a:t>
            </a:r>
          </a:p>
          <a:p>
            <a:pPr lvl="0"/>
            <a:endParaRPr lang="en-US" sz="2800" dirty="0" smtClean="0"/>
          </a:p>
          <a:p>
            <a:pPr lvl="0"/>
            <a:r>
              <a:rPr lang="en-US" sz="2800" dirty="0" smtClean="0"/>
              <a:t>Between fall 2003 and fall 2007, there were over 212,000 logins at the Undeclared Computer Labs, for 41,000 students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a:normAutofit/>
          </a:bodyPr>
          <a:lstStyle/>
          <a:p>
            <a:pPr algn="ctr"/>
            <a:r>
              <a:rPr lang="en-US" sz="2800" dirty="0">
                <a:solidFill>
                  <a:schemeClr val="accent1"/>
                </a:solidFill>
              </a:rPr>
              <a:t>Health Profession Strengths</a:t>
            </a:r>
          </a:p>
        </p:txBody>
      </p:sp>
      <p:sp>
        <p:nvSpPr>
          <p:cNvPr id="4" name="Content Placeholder 3"/>
          <p:cNvSpPr>
            <a:spLocks noGrp="1"/>
          </p:cNvSpPr>
          <p:nvPr>
            <p:ph sz="half" idx="1"/>
          </p:nvPr>
        </p:nvSpPr>
        <p:spPr>
          <a:xfrm>
            <a:off x="609600" y="1190848"/>
            <a:ext cx="7239000" cy="4371752"/>
          </a:xfrm>
        </p:spPr>
        <p:txBody>
          <a:bodyPr/>
          <a:lstStyle/>
          <a:p>
            <a:r>
              <a:rPr lang="en-US" sz="2800" dirty="0" smtClean="0"/>
              <a:t>Full time advisors</a:t>
            </a:r>
          </a:p>
          <a:p>
            <a:endParaRPr lang="en-US" sz="2800" dirty="0" smtClean="0"/>
          </a:p>
          <a:p>
            <a:r>
              <a:rPr lang="en-US" sz="2800" dirty="0" smtClean="0"/>
              <a:t>Each advisor is focused on 1-3 professional programs</a:t>
            </a:r>
          </a:p>
          <a:p>
            <a:endParaRPr lang="en-US" sz="2800" dirty="0" smtClean="0"/>
          </a:p>
          <a:p>
            <a:r>
              <a:rPr lang="en-US" sz="2800" dirty="0" smtClean="0"/>
              <a:t>Housed in a centralized office rather than a college or department</a:t>
            </a:r>
          </a:p>
          <a:p>
            <a:endParaRPr lang="en-US" dirty="0"/>
          </a:p>
        </p:txBody>
      </p:sp>
      <p:pic>
        <p:nvPicPr>
          <p:cNvPr id="2050" name="Picture 2" descr="O:\Health Professions\P527015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9200" y="4533900"/>
            <a:ext cx="2590800" cy="19431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897880" cy="1173480"/>
          </a:xfrm>
        </p:spPr>
        <p:txBody>
          <a:bodyPr>
            <a:normAutofit/>
          </a:bodyPr>
          <a:lstStyle/>
          <a:p>
            <a:pPr algn="ctr"/>
            <a:r>
              <a:rPr lang="en-US" sz="2800" dirty="0" smtClean="0">
                <a:solidFill>
                  <a:schemeClr val="accent1"/>
                </a:solidFill>
              </a:rPr>
              <a:t>Health Profession Highlights</a:t>
            </a:r>
            <a:endParaRPr lang="en-US" sz="2800" dirty="0">
              <a:solidFill>
                <a:schemeClr val="accent1"/>
              </a:solidFill>
            </a:endParaRPr>
          </a:p>
        </p:txBody>
      </p:sp>
      <p:sp>
        <p:nvSpPr>
          <p:cNvPr id="4" name="Content Placeholder 3"/>
          <p:cNvSpPr>
            <a:spLocks noGrp="1"/>
          </p:cNvSpPr>
          <p:nvPr>
            <p:ph sz="half" idx="1"/>
          </p:nvPr>
        </p:nvSpPr>
        <p:spPr>
          <a:xfrm>
            <a:off x="495300" y="1150883"/>
            <a:ext cx="7239000" cy="4371752"/>
          </a:xfrm>
        </p:spPr>
        <p:txBody>
          <a:bodyPr>
            <a:normAutofit lnSpcReduction="10000"/>
          </a:bodyPr>
          <a:lstStyle/>
          <a:p>
            <a:r>
              <a:rPr lang="en-US" sz="2800" dirty="0" smtClean="0"/>
              <a:t>Pre-Health Student Organizations offer students significant experiential opportunities</a:t>
            </a:r>
          </a:p>
          <a:p>
            <a:endParaRPr lang="en-US" sz="2800" dirty="0" smtClean="0"/>
          </a:p>
          <a:p>
            <a:r>
              <a:rPr lang="en-US" sz="2800" dirty="0" smtClean="0"/>
              <a:t>Each semester, advisors have over 2,000 total contacts (appointments, phone and e-mails) with students, faculty/staff, and alums</a:t>
            </a:r>
          </a:p>
          <a:p>
            <a:endParaRPr lang="en-US" sz="2800" dirty="0" smtClean="0"/>
          </a:p>
          <a:p>
            <a:r>
              <a:rPr lang="en-US" sz="2800" dirty="0" smtClean="0"/>
              <a:t>MCAT Prep Course</a:t>
            </a:r>
          </a:p>
          <a:p>
            <a:endParaRPr lang="en-US" sz="2800"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0" y="4343400"/>
            <a:ext cx="3352800" cy="226314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255488" cy="1362075"/>
          </a:xfrm>
        </p:spPr>
        <p:txBody>
          <a:bodyPr>
            <a:normAutofit fontScale="90000"/>
          </a:bodyPr>
          <a:lstStyle/>
          <a:p>
            <a:pPr algn="ctr"/>
            <a:r>
              <a:rPr lang="en-US" sz="3100" dirty="0" smtClean="0">
                <a:solidFill>
                  <a:schemeClr val="accent1"/>
                </a:solidFill>
              </a:rPr>
              <a:t>Health Profession challenges And Recommendations </a:t>
            </a:r>
            <a:r>
              <a:rPr lang="en-US" sz="3100" dirty="0" smtClean="0"/>
              <a:t/>
            </a:r>
            <a:br>
              <a:rPr lang="en-US" sz="31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type="body" idx="1"/>
          </p:nvPr>
        </p:nvSpPr>
        <p:spPr>
          <a:xfrm>
            <a:off x="990600" y="2895600"/>
            <a:ext cx="6255488" cy="3276600"/>
          </a:xfrm>
        </p:spPr>
        <p:txBody>
          <a:bodyPr>
            <a:normAutofit fontScale="25000" lnSpcReduction="20000"/>
          </a:bodyPr>
          <a:lstStyle/>
          <a:p>
            <a:endParaRPr lang="en-US" b="1" dirty="0" smtClean="0"/>
          </a:p>
          <a:p>
            <a:endParaRPr lang="en-US" b="1" dirty="0" smtClean="0"/>
          </a:p>
          <a:p>
            <a:endParaRPr lang="en-US" b="1" dirty="0" smtClean="0"/>
          </a:p>
          <a:p>
            <a:endParaRPr lang="en-US" b="1" dirty="0" smtClean="0"/>
          </a:p>
          <a:p>
            <a:endParaRPr lang="en-US" b="1" dirty="0" smtClean="0"/>
          </a:p>
          <a:p>
            <a:pPr algn="l">
              <a:buFont typeface="Arial" pitchFamily="34" charset="0"/>
              <a:buChar char="•"/>
            </a:pPr>
            <a:r>
              <a:rPr lang="en-US" sz="11200" dirty="0" smtClean="0"/>
              <a:t>Increase the awareness of health profession advising services</a:t>
            </a:r>
          </a:p>
          <a:p>
            <a:pPr algn="l">
              <a:buFont typeface="Arial" pitchFamily="34" charset="0"/>
              <a:buChar char="•"/>
            </a:pPr>
            <a:endParaRPr lang="en-US" sz="11200" dirty="0" smtClean="0"/>
          </a:p>
          <a:p>
            <a:pPr algn="l">
              <a:buFont typeface="Arial" pitchFamily="34" charset="0"/>
              <a:buChar char="•"/>
            </a:pPr>
            <a:r>
              <a:rPr lang="en-US" sz="11200" dirty="0" smtClean="0"/>
              <a:t>More time and energy developing the skills and experiences to prepare students to be a successful candidate for professional schools</a:t>
            </a:r>
          </a:p>
          <a:p>
            <a:pPr algn="l">
              <a:buFont typeface="Arial" pitchFamily="34" charset="0"/>
              <a:buChar char="•"/>
            </a:pPr>
            <a:endParaRPr lang="en-US" sz="11200" dirty="0" smtClean="0"/>
          </a:p>
          <a:p>
            <a:pPr algn="l">
              <a:buFont typeface="Arial" pitchFamily="34" charset="0"/>
              <a:buChar char="•"/>
            </a:pPr>
            <a:r>
              <a:rPr lang="en-US" sz="11200" dirty="0" smtClean="0"/>
              <a:t>Develop more outreach programs for underserved populations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accent1"/>
                </a:solidFill>
              </a:rPr>
              <a:t>Key </a:t>
            </a:r>
            <a:r>
              <a:rPr lang="en-US" sz="2800" dirty="0" smtClean="0">
                <a:solidFill>
                  <a:schemeClr val="accent1"/>
                </a:solidFill>
              </a:rPr>
              <a:t>Communities Strengths</a:t>
            </a:r>
            <a:br>
              <a:rPr lang="en-US" sz="2800" dirty="0" smtClean="0">
                <a:solidFill>
                  <a:schemeClr val="accent1"/>
                </a:solidFill>
              </a:rPr>
            </a:br>
            <a:endParaRPr lang="en-US" sz="2800" dirty="0">
              <a:solidFill>
                <a:schemeClr val="accent1"/>
              </a:solidFill>
            </a:endParaRPr>
          </a:p>
        </p:txBody>
      </p:sp>
      <p:sp>
        <p:nvSpPr>
          <p:cNvPr id="4" name="Content Placeholder 3"/>
          <p:cNvSpPr>
            <a:spLocks noGrp="1"/>
          </p:cNvSpPr>
          <p:nvPr>
            <p:ph sz="half" idx="1"/>
          </p:nvPr>
        </p:nvSpPr>
        <p:spPr>
          <a:xfrm>
            <a:off x="457200" y="1190848"/>
            <a:ext cx="7239000" cy="5286152"/>
          </a:xfrm>
        </p:spPr>
        <p:txBody>
          <a:bodyPr>
            <a:normAutofit/>
          </a:bodyPr>
          <a:lstStyle/>
          <a:p>
            <a:r>
              <a:rPr lang="en-US" sz="2800" dirty="0" smtClean="0"/>
              <a:t>Grown from 218 students to 386 in Key Academic, Key Service, Key Plus and Network CSU</a:t>
            </a:r>
          </a:p>
          <a:p>
            <a:endParaRPr lang="en-US" sz="2800" dirty="0" smtClean="0"/>
          </a:p>
          <a:p>
            <a:r>
              <a:rPr lang="en-US" sz="2800" dirty="0" smtClean="0"/>
              <a:t>Full time staffing and peer mentors</a:t>
            </a:r>
          </a:p>
          <a:p>
            <a:endParaRPr lang="en-US" sz="2800" dirty="0" smtClean="0"/>
          </a:p>
          <a:p>
            <a:r>
              <a:rPr lang="en-US" sz="2800" dirty="0" smtClean="0"/>
              <a:t>Focus on active and </a:t>
            </a:r>
            <a:br>
              <a:rPr lang="en-US" sz="2800" dirty="0" smtClean="0"/>
            </a:br>
            <a:r>
              <a:rPr lang="en-US" sz="2800" dirty="0" smtClean="0"/>
              <a:t>experiential learning</a:t>
            </a:r>
          </a:p>
          <a:p>
            <a:endParaRPr lang="en-US" sz="2800" dirty="0" smtClean="0"/>
          </a:p>
          <a:p>
            <a:r>
              <a:rPr lang="en-US" sz="2800" dirty="0" smtClean="0"/>
              <a:t>Strong collaboration </a:t>
            </a:r>
            <a:br>
              <a:rPr lang="en-US" sz="2800" dirty="0" smtClean="0"/>
            </a:br>
            <a:r>
              <a:rPr lang="en-US" sz="2800" dirty="0" smtClean="0"/>
              <a:t>with Housing </a:t>
            </a:r>
            <a:endParaRPr lang="en-US" sz="2800" dirty="0"/>
          </a:p>
        </p:txBody>
      </p:sp>
      <p:pic>
        <p:nvPicPr>
          <p:cNvPr id="3074" name="Picture 2" descr="O:\KEY COMMUNITIES\PICTURES\Staff\2010-2011\LA Photos of Mentor Kickoff\Key Spring 2010 1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49" y="4191000"/>
            <a:ext cx="3047755" cy="228600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accent1"/>
                </a:solidFill>
              </a:rPr>
              <a:t>Key </a:t>
            </a:r>
            <a:r>
              <a:rPr lang="en-US" sz="2800" dirty="0" smtClean="0">
                <a:solidFill>
                  <a:schemeClr val="accent1"/>
                </a:solidFill>
              </a:rPr>
              <a:t>Communities highlights</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4" name="Content Placeholder 3"/>
          <p:cNvSpPr>
            <a:spLocks noGrp="1"/>
          </p:cNvSpPr>
          <p:nvPr>
            <p:ph sz="half" idx="1"/>
          </p:nvPr>
        </p:nvSpPr>
        <p:spPr>
          <a:xfrm>
            <a:off x="457200" y="1524000"/>
            <a:ext cx="7239000" cy="4981352"/>
          </a:xfrm>
        </p:spPr>
        <p:txBody>
          <a:bodyPr>
            <a:normAutofit fontScale="92500"/>
          </a:bodyPr>
          <a:lstStyle/>
          <a:p>
            <a:r>
              <a:rPr lang="en-US" sz="2200" b="1" dirty="0" smtClean="0"/>
              <a:t>Student Diversity-</a:t>
            </a:r>
            <a:r>
              <a:rPr lang="en-US" sz="2200" dirty="0" smtClean="0"/>
              <a:t>40% of 370 participants identified as Students of Color and 28% were the first in their families to attend college. </a:t>
            </a:r>
          </a:p>
          <a:p>
            <a:pPr>
              <a:buNone/>
            </a:pPr>
            <a:r>
              <a:rPr lang="en-US" sz="2200" dirty="0" smtClean="0"/>
              <a:t> </a:t>
            </a:r>
          </a:p>
          <a:p>
            <a:r>
              <a:rPr lang="en-US" sz="2200" b="1" dirty="0" smtClean="0"/>
              <a:t>Academic Performance-</a:t>
            </a:r>
            <a:r>
              <a:rPr lang="en-US" sz="2200" dirty="0" smtClean="0"/>
              <a:t>Participants in the Key Academic Community earn higher grade point averages for the fall term than the University average.</a:t>
            </a:r>
          </a:p>
          <a:p>
            <a:endParaRPr lang="en-US" sz="2200" dirty="0" smtClean="0"/>
          </a:p>
          <a:p>
            <a:pPr lvl="0"/>
            <a:r>
              <a:rPr lang="en-US" sz="2200" b="1" dirty="0" smtClean="0"/>
              <a:t>Persistence- </a:t>
            </a:r>
            <a:r>
              <a:rPr lang="en-US" sz="2200" dirty="0" smtClean="0"/>
              <a:t>Key Academic students are more likely to be retained to the second year than the University average. The difference is greatest for students of color (6.5 percentage points) and nonresidents (12.2 percentage points) at nearly every Index range.</a:t>
            </a:r>
          </a:p>
          <a:p>
            <a:pPr>
              <a:buNone/>
            </a:pPr>
            <a:r>
              <a:rPr lang="en-US" sz="2200" dirty="0" smtClean="0"/>
              <a:t> </a:t>
            </a: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5897880" cy="259080"/>
          </a:xfrm>
        </p:spPr>
        <p:txBody>
          <a:bodyPr>
            <a:noAutofit/>
          </a:bodyPr>
          <a:lstStyle/>
          <a:p>
            <a:pPr algn="ct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t>
            </a:r>
            <a:r>
              <a:rPr lang="en-US" sz="2800" dirty="0" smtClean="0">
                <a:solidFill>
                  <a:schemeClr val="accent1"/>
                </a:solidFill>
              </a:rPr>
              <a:t>Key </a:t>
            </a:r>
            <a:r>
              <a:rPr lang="en-US" sz="2800" dirty="0">
                <a:solidFill>
                  <a:schemeClr val="accent1"/>
                </a:solidFill>
              </a:rPr>
              <a:t>Communities </a:t>
            </a:r>
            <a:r>
              <a:rPr lang="en-US" sz="2800" dirty="0" smtClean="0">
                <a:solidFill>
                  <a:schemeClr val="accent1"/>
                </a:solidFill>
              </a:rPr>
              <a:t>challenges and recommendations</a:t>
            </a:r>
            <a:r>
              <a:rPr lang="en-US" sz="2800" dirty="0">
                <a:solidFill>
                  <a:schemeClr val="accent1"/>
                </a:solidFill>
              </a:rPr>
              <a:t/>
            </a:r>
            <a:br>
              <a:rPr lang="en-US" sz="2800" dirty="0">
                <a:solidFill>
                  <a:schemeClr val="accent1"/>
                </a:solidFill>
              </a:rPr>
            </a:br>
            <a:endParaRPr lang="en-US" sz="2800" dirty="0">
              <a:solidFill>
                <a:schemeClr val="accent1"/>
              </a:solidFill>
            </a:endParaRPr>
          </a:p>
        </p:txBody>
      </p:sp>
      <p:sp>
        <p:nvSpPr>
          <p:cNvPr id="4" name="Content Placeholder 3"/>
          <p:cNvSpPr>
            <a:spLocks noGrp="1"/>
          </p:cNvSpPr>
          <p:nvPr>
            <p:ph sz="half" idx="1"/>
          </p:nvPr>
        </p:nvSpPr>
        <p:spPr>
          <a:xfrm>
            <a:off x="457200" y="1524000"/>
            <a:ext cx="7239000" cy="4981352"/>
          </a:xfrm>
        </p:spPr>
        <p:txBody>
          <a:bodyPr>
            <a:normAutofit/>
          </a:bodyPr>
          <a:lstStyle/>
          <a:p>
            <a:r>
              <a:rPr lang="en-US" sz="2800" dirty="0" smtClean="0"/>
              <a:t>Reevaluate the spring academic course structure</a:t>
            </a:r>
          </a:p>
          <a:p>
            <a:endParaRPr lang="en-US" sz="2800" dirty="0" smtClean="0"/>
          </a:p>
          <a:p>
            <a:r>
              <a:rPr lang="en-US" sz="2800" dirty="0" smtClean="0"/>
              <a:t>Determine how first year seminars fit with the overall structure</a:t>
            </a:r>
          </a:p>
          <a:p>
            <a:endParaRPr lang="en-US" sz="2800" dirty="0" smtClean="0"/>
          </a:p>
          <a:p>
            <a:r>
              <a:rPr lang="en-US" sz="2800" dirty="0" smtClean="0"/>
              <a:t>Enhance communication by developing a system where students can track program participation requirements.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259</TotalTime>
  <Words>599</Words>
  <Application>Microsoft Office PowerPoint</Application>
  <PresentationFormat>On-screen Show (4:3)</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Opulent</vt:lpstr>
      <vt:lpstr>Center for Advising and Student Achievement (CASA)</vt:lpstr>
      <vt:lpstr>   Center for Advising and Student Achievement Strengths </vt:lpstr>
      <vt:lpstr>Administrative and Technology service Overview</vt:lpstr>
      <vt:lpstr>Health Profession Strengths</vt:lpstr>
      <vt:lpstr>Health Profession Highlights</vt:lpstr>
      <vt:lpstr>Health Profession challenges And Recommendations      </vt:lpstr>
      <vt:lpstr>Key Communities Strengths </vt:lpstr>
      <vt:lpstr>Key Communities highlights </vt:lpstr>
      <vt:lpstr>       Key Communities challenges and recommendations </vt:lpstr>
      <vt:lpstr>Orientation and Transition Programs strengths</vt:lpstr>
      <vt:lpstr>Orientation and Transition Programs Highlights</vt:lpstr>
      <vt:lpstr>Orientation and Transition Programs challenges and recommendations</vt:lpstr>
      <vt:lpstr>Outreach and support strengths</vt:lpstr>
      <vt:lpstr>Outreach and support highlights </vt:lpstr>
      <vt:lpstr>Outreach and support challenges and recommendations</vt:lpstr>
      <vt:lpstr>Undeclared advising strengths</vt:lpstr>
      <vt:lpstr>Undeclared advising highlights</vt:lpstr>
      <vt:lpstr>Undeclared advising challenges and recommendations</vt:lpstr>
      <vt:lpstr>Slide 19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gdigregorio</dc:creator>
  <cp:lastModifiedBy>kokamoto</cp:lastModifiedBy>
  <cp:revision>45</cp:revision>
  <dcterms:created xsi:type="dcterms:W3CDTF">2010-08-27T16:09:01Z</dcterms:created>
  <dcterms:modified xsi:type="dcterms:W3CDTF">2010-09-08T14:19:02Z</dcterms:modified>
</cp:coreProperties>
</file>