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31" r:id="rId2"/>
  </p:sldMasterIdLst>
  <p:notesMasterIdLst>
    <p:notesMasterId r:id="rId23"/>
  </p:notesMasterIdLst>
  <p:handoutMasterIdLst>
    <p:handoutMasterId r:id="rId24"/>
  </p:handoutMasterIdLst>
  <p:sldIdLst>
    <p:sldId id="256" r:id="rId3"/>
    <p:sldId id="467" r:id="rId4"/>
    <p:sldId id="508" r:id="rId5"/>
    <p:sldId id="500" r:id="rId6"/>
    <p:sldId id="518" r:id="rId7"/>
    <p:sldId id="516" r:id="rId8"/>
    <p:sldId id="486" r:id="rId9"/>
    <p:sldId id="509" r:id="rId10"/>
    <p:sldId id="517" r:id="rId11"/>
    <p:sldId id="502" r:id="rId12"/>
    <p:sldId id="501" r:id="rId13"/>
    <p:sldId id="510" r:id="rId14"/>
    <p:sldId id="506" r:id="rId15"/>
    <p:sldId id="512" r:id="rId16"/>
    <p:sldId id="513" r:id="rId17"/>
    <p:sldId id="514" r:id="rId18"/>
    <p:sldId id="511" r:id="rId19"/>
    <p:sldId id="503" r:id="rId20"/>
    <p:sldId id="504" r:id="rId21"/>
    <p:sldId id="515" r:id="rId22"/>
  </p:sldIdLst>
  <p:sldSz cx="10058400" cy="7772400"/>
  <p:notesSz cx="6858000" cy="9313863"/>
  <p:defaultTextStyle>
    <a:defPPr>
      <a:defRPr lang="en-US"/>
    </a:defPPr>
    <a:lvl1pPr algn="l" rtl="0" fontAlgn="base">
      <a:spcBef>
        <a:spcPct val="0"/>
      </a:spcBef>
      <a:spcAft>
        <a:spcPct val="0"/>
      </a:spcAft>
      <a:defRPr sz="2400" b="1" i="1" kern="1200">
        <a:solidFill>
          <a:schemeClr val="tx1"/>
        </a:solidFill>
        <a:latin typeface="Univers LT Std 45 Light" charset="0"/>
        <a:ea typeface="ＭＳ Ｐゴシック" pitchFamily="34" charset="-128"/>
        <a:cs typeface="+mn-cs"/>
      </a:defRPr>
    </a:lvl1pPr>
    <a:lvl2pPr marL="508000" indent="-50800" algn="l" rtl="0" fontAlgn="base">
      <a:spcBef>
        <a:spcPct val="0"/>
      </a:spcBef>
      <a:spcAft>
        <a:spcPct val="0"/>
      </a:spcAft>
      <a:defRPr sz="2400" b="1" i="1" kern="1200">
        <a:solidFill>
          <a:schemeClr val="tx1"/>
        </a:solidFill>
        <a:latin typeface="Univers LT Std 45 Light" charset="0"/>
        <a:ea typeface="ＭＳ Ｐゴシック" pitchFamily="34" charset="-128"/>
        <a:cs typeface="+mn-cs"/>
      </a:defRPr>
    </a:lvl2pPr>
    <a:lvl3pPr marL="1017588" indent="-103188" algn="l" rtl="0" fontAlgn="base">
      <a:spcBef>
        <a:spcPct val="0"/>
      </a:spcBef>
      <a:spcAft>
        <a:spcPct val="0"/>
      </a:spcAft>
      <a:defRPr sz="2400" b="1" i="1" kern="1200">
        <a:solidFill>
          <a:schemeClr val="tx1"/>
        </a:solidFill>
        <a:latin typeface="Univers LT Std 45 Light" charset="0"/>
        <a:ea typeface="ＭＳ Ｐゴシック" pitchFamily="34" charset="-128"/>
        <a:cs typeface="+mn-cs"/>
      </a:defRPr>
    </a:lvl3pPr>
    <a:lvl4pPr marL="1527175" indent="-155575" algn="l" rtl="0" fontAlgn="base">
      <a:spcBef>
        <a:spcPct val="0"/>
      </a:spcBef>
      <a:spcAft>
        <a:spcPct val="0"/>
      </a:spcAft>
      <a:defRPr sz="2400" b="1" i="1" kern="1200">
        <a:solidFill>
          <a:schemeClr val="tx1"/>
        </a:solidFill>
        <a:latin typeface="Univers LT Std 45 Light" charset="0"/>
        <a:ea typeface="ＭＳ Ｐゴシック" pitchFamily="34" charset="-128"/>
        <a:cs typeface="+mn-cs"/>
      </a:defRPr>
    </a:lvl4pPr>
    <a:lvl5pPr marL="2036763" indent="-207963" algn="l" rtl="0" fontAlgn="base">
      <a:spcBef>
        <a:spcPct val="0"/>
      </a:spcBef>
      <a:spcAft>
        <a:spcPct val="0"/>
      </a:spcAft>
      <a:defRPr sz="2400" b="1" i="1" kern="1200">
        <a:solidFill>
          <a:schemeClr val="tx1"/>
        </a:solidFill>
        <a:latin typeface="Univers LT Std 45 Light" charset="0"/>
        <a:ea typeface="ＭＳ Ｐゴシック" pitchFamily="34" charset="-128"/>
        <a:cs typeface="+mn-cs"/>
      </a:defRPr>
    </a:lvl5pPr>
    <a:lvl6pPr marL="2286000" algn="l" defTabSz="914400" rtl="0" eaLnBrk="1" latinLnBrk="0" hangingPunct="1">
      <a:defRPr sz="2400" b="1" i="1" kern="1200">
        <a:solidFill>
          <a:schemeClr val="tx1"/>
        </a:solidFill>
        <a:latin typeface="Univers LT Std 45 Light" charset="0"/>
        <a:ea typeface="ＭＳ Ｐゴシック" pitchFamily="34" charset="-128"/>
        <a:cs typeface="+mn-cs"/>
      </a:defRPr>
    </a:lvl6pPr>
    <a:lvl7pPr marL="2743200" algn="l" defTabSz="914400" rtl="0" eaLnBrk="1" latinLnBrk="0" hangingPunct="1">
      <a:defRPr sz="2400" b="1" i="1" kern="1200">
        <a:solidFill>
          <a:schemeClr val="tx1"/>
        </a:solidFill>
        <a:latin typeface="Univers LT Std 45 Light" charset="0"/>
        <a:ea typeface="ＭＳ Ｐゴシック" pitchFamily="34" charset="-128"/>
        <a:cs typeface="+mn-cs"/>
      </a:defRPr>
    </a:lvl7pPr>
    <a:lvl8pPr marL="3200400" algn="l" defTabSz="914400" rtl="0" eaLnBrk="1" latinLnBrk="0" hangingPunct="1">
      <a:defRPr sz="2400" b="1" i="1" kern="1200">
        <a:solidFill>
          <a:schemeClr val="tx1"/>
        </a:solidFill>
        <a:latin typeface="Univers LT Std 45 Light" charset="0"/>
        <a:ea typeface="ＭＳ Ｐゴシック" pitchFamily="34" charset="-128"/>
        <a:cs typeface="+mn-cs"/>
      </a:defRPr>
    </a:lvl8pPr>
    <a:lvl9pPr marL="3657600" algn="l" defTabSz="914400" rtl="0" eaLnBrk="1" latinLnBrk="0" hangingPunct="1">
      <a:defRPr sz="2400" b="1" i="1" kern="1200">
        <a:solidFill>
          <a:schemeClr val="tx1"/>
        </a:solidFill>
        <a:latin typeface="Univers LT Std 45 Light" charset="0"/>
        <a:ea typeface="ＭＳ Ｐゴシック" pitchFamily="34" charset="-128"/>
        <a:cs typeface="+mn-cs"/>
      </a:defRPr>
    </a:lvl9pPr>
  </p:defaultTextStyle>
  <p:extLst>
    <p:ext uri="{521415D9-36F7-43E2-AB2F-B90AF26B5E84}">
      <p14:sectionLst xmlns:p14="http://schemas.microsoft.com/office/powerpoint/2010/main">
        <p14:section name="Default Section" id="{8C3A30C9-21A7-48C2-96EC-C18FF5C70CF1}">
          <p14:sldIdLst>
            <p14:sldId id="256"/>
            <p14:sldId id="467"/>
            <p14:sldId id="508"/>
            <p14:sldId id="500"/>
            <p14:sldId id="518"/>
            <p14:sldId id="516"/>
            <p14:sldId id="486"/>
            <p14:sldId id="509"/>
            <p14:sldId id="517"/>
            <p14:sldId id="502"/>
            <p14:sldId id="501"/>
            <p14:sldId id="510"/>
            <p14:sldId id="506"/>
            <p14:sldId id="512"/>
            <p14:sldId id="513"/>
            <p14:sldId id="514"/>
            <p14:sldId id="511"/>
            <p14:sldId id="503"/>
            <p14:sldId id="504"/>
            <p14:sldId id="51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A61944"/>
    <a:srgbClr val="586683"/>
    <a:srgbClr val="5F5F5F"/>
    <a:srgbClr val="91A9B6"/>
    <a:srgbClr val="FF7B00"/>
    <a:srgbClr val="708698"/>
    <a:srgbClr val="6274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007" autoAdjust="0"/>
  </p:normalViewPr>
  <p:slideViewPr>
    <p:cSldViewPr snapToGrid="0">
      <p:cViewPr>
        <p:scale>
          <a:sx n="110" d="100"/>
          <a:sy n="110" d="100"/>
        </p:scale>
        <p:origin x="629" y="1138"/>
      </p:cViewPr>
      <p:guideLst>
        <p:guide orient="horz" pos="1084"/>
        <p:guide orient="horz" pos="4165"/>
        <p:guide orient="horz" pos="892"/>
        <p:guide orient="horz" pos="3516"/>
        <p:guide pos="211"/>
        <p:guide pos="1116"/>
        <p:guide pos="13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54" d="100"/>
          <a:sy n="54" d="100"/>
        </p:scale>
        <p:origin x="-2460" y="-96"/>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2098" cy="465077"/>
          </a:xfrm>
          <a:prstGeom prst="rect">
            <a:avLst/>
          </a:prstGeom>
        </p:spPr>
        <p:txBody>
          <a:bodyPr vert="horz" lIns="87397" tIns="43698" rIns="87397" bIns="43698" rtlCol="0"/>
          <a:lstStyle>
            <a:lvl1pPr algn="l">
              <a:defRPr sz="1100">
                <a:latin typeface="Univers LT Std 45 Light" pitchFamily="-108"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884414" y="2"/>
            <a:ext cx="2972098" cy="465077"/>
          </a:xfrm>
          <a:prstGeom prst="rect">
            <a:avLst/>
          </a:prstGeom>
        </p:spPr>
        <p:txBody>
          <a:bodyPr vert="horz" wrap="square" lIns="87397" tIns="43698" rIns="87397" bIns="43698" numCol="1" anchor="t" anchorCtr="0" compatLnSpc="1">
            <a:prstTxWarp prst="textNoShape">
              <a:avLst/>
            </a:prstTxWarp>
          </a:bodyPr>
          <a:lstStyle>
            <a:lvl1pPr algn="r">
              <a:defRPr sz="1100"/>
            </a:lvl1pPr>
          </a:lstStyle>
          <a:p>
            <a:pPr>
              <a:defRPr/>
            </a:pPr>
            <a:fld id="{9492766C-94CA-4DB3-B1B3-6D7CF046DE44}" type="datetime1">
              <a:rPr lang="en-US"/>
              <a:pPr>
                <a:defRPr/>
              </a:pPr>
              <a:t>11/8/2012</a:t>
            </a:fld>
            <a:endParaRPr lang="en-US" dirty="0"/>
          </a:p>
        </p:txBody>
      </p:sp>
      <p:sp>
        <p:nvSpPr>
          <p:cNvPr id="4" name="Footer Placeholder 3"/>
          <p:cNvSpPr>
            <a:spLocks noGrp="1"/>
          </p:cNvSpPr>
          <p:nvPr>
            <p:ph type="ftr" sz="quarter" idx="2"/>
          </p:nvPr>
        </p:nvSpPr>
        <p:spPr>
          <a:xfrm>
            <a:off x="0" y="8847248"/>
            <a:ext cx="2972098" cy="465077"/>
          </a:xfrm>
          <a:prstGeom prst="rect">
            <a:avLst/>
          </a:prstGeom>
        </p:spPr>
        <p:txBody>
          <a:bodyPr vert="horz" lIns="87397" tIns="43698" rIns="87397" bIns="43698" rtlCol="0" anchor="b"/>
          <a:lstStyle>
            <a:lvl1pPr algn="l">
              <a:defRPr sz="1100">
                <a:latin typeface="Univers LT Std 45 Light" pitchFamily="-108"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414" y="8847248"/>
            <a:ext cx="2972098" cy="465077"/>
          </a:xfrm>
          <a:prstGeom prst="rect">
            <a:avLst/>
          </a:prstGeom>
        </p:spPr>
        <p:txBody>
          <a:bodyPr vert="horz" wrap="square" lIns="87397" tIns="43698" rIns="87397" bIns="43698" numCol="1" anchor="b" anchorCtr="0" compatLnSpc="1">
            <a:prstTxWarp prst="textNoShape">
              <a:avLst/>
            </a:prstTxWarp>
          </a:bodyPr>
          <a:lstStyle>
            <a:lvl1pPr algn="r">
              <a:defRPr sz="1100"/>
            </a:lvl1pPr>
          </a:lstStyle>
          <a:p>
            <a:pPr>
              <a:defRPr/>
            </a:pPr>
            <a:fld id="{F7153C0D-067E-44CA-B966-71BE8DB27C24}" type="slidenum">
              <a:rPr lang="en-US"/>
              <a:pPr>
                <a:defRPr/>
              </a:pPr>
              <a:t>‹#›</a:t>
            </a:fld>
            <a:endParaRPr lang="en-US" dirty="0"/>
          </a:p>
        </p:txBody>
      </p:sp>
    </p:spTree>
    <p:extLst>
      <p:ext uri="{BB962C8B-B14F-4D97-AF65-F5344CB8AC3E}">
        <p14:creationId xmlns:p14="http://schemas.microsoft.com/office/powerpoint/2010/main" val="883989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2"/>
            <a:ext cx="2972098" cy="465077"/>
          </a:xfrm>
          <a:prstGeom prst="rect">
            <a:avLst/>
          </a:prstGeom>
          <a:noFill/>
          <a:ln w="9525">
            <a:noFill/>
            <a:miter lim="800000"/>
            <a:headEnd/>
            <a:tailEnd/>
          </a:ln>
        </p:spPr>
        <p:txBody>
          <a:bodyPr vert="horz" wrap="square" lIns="92387" tIns="46194" rIns="92387" bIns="46194" numCol="1" anchor="t" anchorCtr="0" compatLnSpc="1">
            <a:prstTxWarp prst="textNoShape">
              <a:avLst/>
            </a:prstTxWarp>
          </a:bodyPr>
          <a:lstStyle>
            <a:lvl1pPr defTabSz="924038">
              <a:defRPr sz="1200" b="0" i="0">
                <a:latin typeface="Arial" pitchFamily="-108" charset="0"/>
                <a:ea typeface="+mn-ea"/>
                <a:cs typeface="+mn-cs"/>
              </a:defRPr>
            </a:lvl1pPr>
          </a:lstStyle>
          <a:p>
            <a:pPr>
              <a:defRPr/>
            </a:pPr>
            <a:endParaRPr lang="en-US" dirty="0"/>
          </a:p>
        </p:txBody>
      </p:sp>
      <p:sp>
        <p:nvSpPr>
          <p:cNvPr id="64515" name="Rectangle 3"/>
          <p:cNvSpPr>
            <a:spLocks noGrp="1" noChangeArrowheads="1"/>
          </p:cNvSpPr>
          <p:nvPr>
            <p:ph type="dt" idx="1"/>
          </p:nvPr>
        </p:nvSpPr>
        <p:spPr bwMode="auto">
          <a:xfrm>
            <a:off x="3884414" y="2"/>
            <a:ext cx="2972098" cy="465077"/>
          </a:xfrm>
          <a:prstGeom prst="rect">
            <a:avLst/>
          </a:prstGeom>
          <a:noFill/>
          <a:ln w="9525">
            <a:noFill/>
            <a:miter lim="800000"/>
            <a:headEnd/>
            <a:tailEnd/>
          </a:ln>
        </p:spPr>
        <p:txBody>
          <a:bodyPr vert="horz" wrap="square" lIns="92387" tIns="46194" rIns="92387" bIns="46194" numCol="1" anchor="t" anchorCtr="0" compatLnSpc="1">
            <a:prstTxWarp prst="textNoShape">
              <a:avLst/>
            </a:prstTxWarp>
          </a:bodyPr>
          <a:lstStyle>
            <a:lvl1pPr algn="r" defTabSz="924038">
              <a:defRPr sz="1200" b="0" i="0">
                <a:latin typeface="Arial" pitchFamily="-108" charset="0"/>
                <a:ea typeface="+mn-ea"/>
                <a:cs typeface="+mn-cs"/>
              </a:defRPr>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169988" y="698500"/>
            <a:ext cx="4519612" cy="3494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686099" y="4424396"/>
            <a:ext cx="5485805" cy="4190314"/>
          </a:xfrm>
          <a:prstGeom prst="rect">
            <a:avLst/>
          </a:prstGeom>
          <a:noFill/>
          <a:ln w="9525">
            <a:noFill/>
            <a:miter lim="800000"/>
            <a:headEnd/>
            <a:tailEnd/>
          </a:ln>
        </p:spPr>
        <p:txBody>
          <a:bodyPr vert="horz" wrap="square" lIns="92387" tIns="46194" rIns="92387" bIns="46194"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4518" name="Rectangle 6"/>
          <p:cNvSpPr>
            <a:spLocks noGrp="1" noChangeArrowheads="1"/>
          </p:cNvSpPr>
          <p:nvPr>
            <p:ph type="ftr" sz="quarter" idx="4"/>
          </p:nvPr>
        </p:nvSpPr>
        <p:spPr bwMode="auto">
          <a:xfrm>
            <a:off x="0" y="8847248"/>
            <a:ext cx="2972098" cy="465077"/>
          </a:xfrm>
          <a:prstGeom prst="rect">
            <a:avLst/>
          </a:prstGeom>
          <a:noFill/>
          <a:ln w="9525">
            <a:noFill/>
            <a:miter lim="800000"/>
            <a:headEnd/>
            <a:tailEnd/>
          </a:ln>
        </p:spPr>
        <p:txBody>
          <a:bodyPr vert="horz" wrap="square" lIns="92387" tIns="46194" rIns="92387" bIns="46194" numCol="1" anchor="b" anchorCtr="0" compatLnSpc="1">
            <a:prstTxWarp prst="textNoShape">
              <a:avLst/>
            </a:prstTxWarp>
          </a:bodyPr>
          <a:lstStyle>
            <a:lvl1pPr defTabSz="924038">
              <a:defRPr sz="1200" b="0" i="0">
                <a:latin typeface="Arial" pitchFamily="-108" charset="0"/>
                <a:ea typeface="+mn-ea"/>
                <a:cs typeface="+mn-cs"/>
              </a:defRPr>
            </a:lvl1pPr>
          </a:lstStyle>
          <a:p>
            <a:pPr>
              <a:defRPr/>
            </a:pPr>
            <a:endParaRPr lang="en-US" dirty="0"/>
          </a:p>
        </p:txBody>
      </p:sp>
      <p:sp>
        <p:nvSpPr>
          <p:cNvPr id="64519" name="Rectangle 7"/>
          <p:cNvSpPr>
            <a:spLocks noGrp="1" noChangeArrowheads="1"/>
          </p:cNvSpPr>
          <p:nvPr>
            <p:ph type="sldNum" sz="quarter" idx="5"/>
          </p:nvPr>
        </p:nvSpPr>
        <p:spPr bwMode="auto">
          <a:xfrm>
            <a:off x="3884414" y="8847248"/>
            <a:ext cx="2972098" cy="465077"/>
          </a:xfrm>
          <a:prstGeom prst="rect">
            <a:avLst/>
          </a:prstGeom>
          <a:noFill/>
          <a:ln w="9525">
            <a:noFill/>
            <a:miter lim="800000"/>
            <a:headEnd/>
            <a:tailEnd/>
          </a:ln>
        </p:spPr>
        <p:txBody>
          <a:bodyPr vert="horz" wrap="square" lIns="92387" tIns="46194" rIns="92387" bIns="46194" numCol="1" anchor="b" anchorCtr="0" compatLnSpc="1">
            <a:prstTxWarp prst="textNoShape">
              <a:avLst/>
            </a:prstTxWarp>
          </a:bodyPr>
          <a:lstStyle>
            <a:lvl1pPr algn="r" defTabSz="924038">
              <a:defRPr sz="1200" b="0" i="0">
                <a:latin typeface="Arial" pitchFamily="34" charset="0"/>
              </a:defRPr>
            </a:lvl1pPr>
          </a:lstStyle>
          <a:p>
            <a:pPr>
              <a:defRPr/>
            </a:pPr>
            <a:fld id="{3F32DB52-1031-4E56-9134-DBD8CEF7CA11}" type="slidenum">
              <a:rPr lang="en-US"/>
              <a:pPr>
                <a:defRPr/>
              </a:pPr>
              <a:t>‹#›</a:t>
            </a:fld>
            <a:endParaRPr lang="en-US" dirty="0"/>
          </a:p>
        </p:txBody>
      </p:sp>
    </p:spTree>
    <p:extLst>
      <p:ext uri="{BB962C8B-B14F-4D97-AF65-F5344CB8AC3E}">
        <p14:creationId xmlns:p14="http://schemas.microsoft.com/office/powerpoint/2010/main" val="11839740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300" kern="1200">
        <a:solidFill>
          <a:schemeClr val="tx1"/>
        </a:solidFill>
        <a:latin typeface="Arial" charset="0"/>
        <a:ea typeface="ＭＳ Ｐゴシック" pitchFamily="-108" charset="-128"/>
        <a:cs typeface="ＭＳ Ｐゴシック" pitchFamily="-108" charset="-128"/>
      </a:defRPr>
    </a:lvl1pPr>
    <a:lvl2pPr marL="742950" indent="-285750" algn="l" rtl="0" eaLnBrk="0" fontAlgn="base" hangingPunct="0">
      <a:spcBef>
        <a:spcPct val="30000"/>
      </a:spcBef>
      <a:spcAft>
        <a:spcPct val="0"/>
      </a:spcAft>
      <a:defRPr sz="1300" kern="1200">
        <a:solidFill>
          <a:schemeClr val="tx1"/>
        </a:solidFill>
        <a:latin typeface="Arial" charset="0"/>
        <a:ea typeface="ＭＳ Ｐゴシック" pitchFamily="-108" charset="-128"/>
        <a:cs typeface="+mn-cs"/>
      </a:defRPr>
    </a:lvl2pPr>
    <a:lvl3pPr marL="1143000" indent="-228600" algn="l" rtl="0" eaLnBrk="0" fontAlgn="base" hangingPunct="0">
      <a:spcBef>
        <a:spcPct val="30000"/>
      </a:spcBef>
      <a:spcAft>
        <a:spcPct val="0"/>
      </a:spcAft>
      <a:defRPr sz="1300" kern="1200">
        <a:solidFill>
          <a:schemeClr val="tx1"/>
        </a:solidFill>
        <a:latin typeface="Arial" charset="0"/>
        <a:ea typeface="ＭＳ Ｐゴシック" pitchFamily="-108" charset="-128"/>
        <a:cs typeface="+mn-cs"/>
      </a:defRPr>
    </a:lvl3pPr>
    <a:lvl4pPr marL="1600200" indent="-228600" algn="l" rtl="0" eaLnBrk="0" fontAlgn="base" hangingPunct="0">
      <a:spcBef>
        <a:spcPct val="30000"/>
      </a:spcBef>
      <a:spcAft>
        <a:spcPct val="0"/>
      </a:spcAft>
      <a:defRPr sz="1300" kern="1200">
        <a:solidFill>
          <a:schemeClr val="tx1"/>
        </a:solidFill>
        <a:latin typeface="Arial" charset="0"/>
        <a:ea typeface="ＭＳ Ｐゴシック" pitchFamily="-108" charset="-128"/>
        <a:cs typeface="+mn-cs"/>
      </a:defRPr>
    </a:lvl4pPr>
    <a:lvl5pPr marL="2057400" indent="-228600" algn="l" rtl="0" eaLnBrk="0" fontAlgn="base" hangingPunct="0">
      <a:spcBef>
        <a:spcPct val="30000"/>
      </a:spcBef>
      <a:spcAft>
        <a:spcPct val="0"/>
      </a:spcAft>
      <a:defRPr sz="1300" kern="1200">
        <a:solidFill>
          <a:schemeClr val="tx1"/>
        </a:solidFill>
        <a:latin typeface="Arial" charset="0"/>
        <a:ea typeface="ＭＳ Ｐゴシック" pitchFamily="-108" charset="-128"/>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32DB52-1031-4E56-9134-DBD8CEF7CA11}" type="slidenum">
              <a:rPr lang="en-US" smtClean="0"/>
              <a:pPr>
                <a:defRPr/>
              </a:pPr>
              <a:t>1</a:t>
            </a:fld>
            <a:endParaRPr lang="en-US" dirty="0"/>
          </a:p>
        </p:txBody>
      </p:sp>
    </p:spTree>
    <p:extLst>
      <p:ext uri="{BB962C8B-B14F-4D97-AF65-F5344CB8AC3E}">
        <p14:creationId xmlns:p14="http://schemas.microsoft.com/office/powerpoint/2010/main" val="394191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3657600" y="228600"/>
            <a:ext cx="6400800" cy="604838"/>
          </a:xfrm>
          <a:prstGeom prst="rect">
            <a:avLst/>
          </a:prstGeom>
          <a:solidFill>
            <a:schemeClr val="accent4">
              <a:lumMod val="75000"/>
            </a:schemeClr>
          </a:solidFill>
          <a:ln>
            <a:noFill/>
          </a:ln>
          <a:extLst/>
        </p:spPr>
        <p:txBody>
          <a:bodyPr wrap="none" lIns="101882" tIns="50941" rIns="101882" bIns="50941" anchor="ctr"/>
          <a:lstStyle/>
          <a:p>
            <a:endParaRPr lang="en-US" sz="1800" b="0" i="0" dirty="0"/>
          </a:p>
        </p:txBody>
      </p:sp>
      <p:sp>
        <p:nvSpPr>
          <p:cNvPr id="3" name="Text Box 12"/>
          <p:cNvSpPr txBox="1">
            <a:spLocks noChangeArrowheads="1"/>
          </p:cNvSpPr>
          <p:nvPr userDrawn="1"/>
        </p:nvSpPr>
        <p:spPr bwMode="auto">
          <a:xfrm>
            <a:off x="669925" y="431800"/>
            <a:ext cx="27670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defRPr/>
            </a:pPr>
            <a:endParaRPr lang="en-US" sz="1800" b="0" i="0" dirty="0" smtClean="0"/>
          </a:p>
        </p:txBody>
      </p:sp>
      <p:sp>
        <p:nvSpPr>
          <p:cNvPr id="7" name="Text Box 15"/>
          <p:cNvSpPr txBox="1">
            <a:spLocks noChangeArrowheads="1"/>
          </p:cNvSpPr>
          <p:nvPr userDrawn="1"/>
        </p:nvSpPr>
        <p:spPr bwMode="auto">
          <a:xfrm>
            <a:off x="1511300" y="7250113"/>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defRPr/>
            </a:pPr>
            <a:r>
              <a:rPr lang="en-US" sz="2000" i="0" dirty="0" smtClean="0">
                <a:solidFill>
                  <a:srgbClr val="5F5F5F"/>
                </a:solidFill>
                <a:latin typeface="Arial" charset="0"/>
              </a:rPr>
              <a:t>+</a:t>
            </a:r>
          </a:p>
        </p:txBody>
      </p:sp>
      <p:sp>
        <p:nvSpPr>
          <p:cNvPr id="8" name="AutoShape 13" descr="Z"/>
          <p:cNvSpPr>
            <a:spLocks noChangeAspect="1" noChangeArrowheads="1"/>
          </p:cNvSpPr>
          <p:nvPr userDrawn="1"/>
        </p:nvSpPr>
        <p:spPr bwMode="auto">
          <a:xfrm>
            <a:off x="176213" y="46038"/>
            <a:ext cx="2238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 name="AutoShape 15" descr="2Q=="/>
          <p:cNvSpPr>
            <a:spLocks noChangeAspect="1" noChangeArrowheads="1"/>
          </p:cNvSpPr>
          <p:nvPr userDrawn="1"/>
        </p:nvSpPr>
        <p:spPr bwMode="auto">
          <a:xfrm>
            <a:off x="4552950" y="3671888"/>
            <a:ext cx="952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 name="Text Box 9"/>
          <p:cNvSpPr txBox="1">
            <a:spLocks noChangeArrowheads="1"/>
          </p:cNvSpPr>
          <p:nvPr userDrawn="1"/>
        </p:nvSpPr>
        <p:spPr bwMode="auto">
          <a:xfrm>
            <a:off x="3575051" y="7356476"/>
            <a:ext cx="577366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defRPr/>
            </a:pPr>
            <a:r>
              <a:rPr lang="en-US" sz="1000" b="0" i="0" dirty="0" smtClean="0">
                <a:solidFill>
                  <a:srgbClr val="5F5F5F"/>
                </a:solidFill>
                <a:latin typeface="Myriad Pro Light" pitchFamily="34" charset="0"/>
              </a:rPr>
              <a:t>CSU Student Legal Services User Research |  Results |  August 2011</a:t>
            </a:r>
          </a:p>
        </p:txBody>
      </p:sp>
      <p:pic>
        <p:nvPicPr>
          <p:cNvPr id="12" name="Picture 2" descr="http://t1.gstatic.com/images?q=tbn:ANd9GcRoiAlYhELjLmR21YH6Ipv1sSpv8cVe7m3AI21C58kVd8xqXqSX"/>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7052"/>
          <a:stretch/>
        </p:blipFill>
        <p:spPr bwMode="auto">
          <a:xfrm>
            <a:off x="1895379" y="7180038"/>
            <a:ext cx="797115" cy="537024"/>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a:spLocks noGrp="1"/>
          </p:cNvSpPr>
          <p:nvPr>
            <p:ph type="sldNum" sz="quarter" idx="11"/>
          </p:nvPr>
        </p:nvSpPr>
        <p:spPr>
          <a:xfrm>
            <a:off x="9348717" y="7415213"/>
            <a:ext cx="457200" cy="231775"/>
          </a:xfrm>
        </p:spPr>
        <p:txBody>
          <a:bodyPr/>
          <a:lstStyle/>
          <a:p>
            <a:pPr>
              <a:defRPr/>
            </a:pPr>
            <a:fld id="{DF9B1293-0029-49AF-9C33-3ED797A7A2AC}" type="slidenum">
              <a:rPr lang="en-US"/>
              <a:pPr>
                <a:defRPr/>
              </a:pPr>
              <a:t>‹#›</a:t>
            </a:fld>
            <a:endParaRPr lang="en-US" dirty="0"/>
          </a:p>
        </p:txBody>
      </p:sp>
      <p:pic>
        <p:nvPicPr>
          <p:cNvPr id="2050" name="Picture 2" descr="http://media.merchantcircle.com/4705503/AM%20Logo_No%20Tag_medium.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3509" y="7250113"/>
            <a:ext cx="1251944" cy="46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68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a:xfrm>
            <a:off x="7529513" y="7278688"/>
            <a:ext cx="2346325" cy="414337"/>
          </a:xfrm>
        </p:spPr>
        <p:txBody>
          <a:bodyPr anchor="ctr"/>
          <a:lstStyle>
            <a:lvl1pPr algn="r">
              <a:defRPr sz="1200">
                <a:solidFill>
                  <a:srgbClr val="808080"/>
                </a:solidFill>
                <a:latin typeface="Myriad Pro" pitchFamily="34" charset="0"/>
              </a:defRPr>
            </a:lvl1pPr>
          </a:lstStyle>
          <a:p>
            <a:pPr>
              <a:defRPr/>
            </a:pPr>
            <a:fld id="{23FBC358-FE79-47E3-B1A5-65077C2183D3}" type="slidenum">
              <a:rPr lang="en-US"/>
              <a:pPr>
                <a:defRPr/>
              </a:pPr>
              <a:t>‹#›</a:t>
            </a:fld>
            <a:endParaRPr lang="en-US" dirty="0"/>
          </a:p>
        </p:txBody>
      </p:sp>
    </p:spTree>
    <p:extLst>
      <p:ext uri="{BB962C8B-B14F-4D97-AF65-F5344CB8AC3E}">
        <p14:creationId xmlns:p14="http://schemas.microsoft.com/office/powerpoint/2010/main" val="339790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3657600" y="228600"/>
            <a:ext cx="6400800" cy="604838"/>
          </a:xfrm>
          <a:prstGeom prst="rect">
            <a:avLst/>
          </a:prstGeom>
          <a:solidFill>
            <a:srgbClr val="75100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sz="1800" b="0" i="0" dirty="0"/>
          </a:p>
        </p:txBody>
      </p:sp>
      <p:sp>
        <p:nvSpPr>
          <p:cNvPr id="1027" name="Text Box 12"/>
          <p:cNvSpPr txBox="1">
            <a:spLocks noChangeArrowheads="1"/>
          </p:cNvSpPr>
          <p:nvPr/>
        </p:nvSpPr>
        <p:spPr bwMode="auto">
          <a:xfrm>
            <a:off x="669925" y="431800"/>
            <a:ext cx="27670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defRPr/>
            </a:pPr>
            <a:endParaRPr lang="en-US" sz="1800" b="0" i="0" dirty="0" smtClean="0"/>
          </a:p>
        </p:txBody>
      </p:sp>
      <p:sp>
        <p:nvSpPr>
          <p:cNvPr id="1028" name="Rectangle 19"/>
          <p:cNvSpPr>
            <a:spLocks noChangeArrowheads="1"/>
          </p:cNvSpPr>
          <p:nvPr/>
        </p:nvSpPr>
        <p:spPr bwMode="auto">
          <a:xfrm>
            <a:off x="0" y="7356475"/>
            <a:ext cx="1524000" cy="19685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dirty="0"/>
          </a:p>
        </p:txBody>
      </p:sp>
      <p:sp>
        <p:nvSpPr>
          <p:cNvPr id="11" name="Text Box 15"/>
          <p:cNvSpPr txBox="1">
            <a:spLocks noChangeArrowheads="1"/>
          </p:cNvSpPr>
          <p:nvPr/>
        </p:nvSpPr>
        <p:spPr bwMode="auto">
          <a:xfrm>
            <a:off x="1511300" y="7250113"/>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defRPr/>
            </a:pPr>
            <a:r>
              <a:rPr lang="en-US" sz="2000" i="0" dirty="0" smtClean="0">
                <a:solidFill>
                  <a:srgbClr val="5F5F5F"/>
                </a:solidFill>
                <a:latin typeface="Arial" charset="0"/>
              </a:rPr>
              <a:t>+</a:t>
            </a:r>
          </a:p>
        </p:txBody>
      </p:sp>
      <p:pic>
        <p:nvPicPr>
          <p:cNvPr id="12" name="Picture 17" descr="dsw-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7213" y="7364413"/>
            <a:ext cx="53181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0" descr="lextant_black"/>
          <p:cNvPicPr>
            <a:picLocks noChangeAspect="1" noChangeArrowheads="1"/>
          </p:cNvPicPr>
          <p:nvPr/>
        </p:nvPicPr>
        <p:blipFill>
          <a:blip r:embed="rId4" cstate="print">
            <a:lum bright="100000" contrast="-100000"/>
            <a:extLst>
              <a:ext uri="{28A0092B-C50C-407E-A947-70E740481C1C}">
                <a14:useLocalDpi xmlns:a14="http://schemas.microsoft.com/office/drawing/2010/main" val="0"/>
              </a:ext>
            </a:extLst>
          </a:blip>
          <a:srcRect/>
          <a:stretch>
            <a:fillRect/>
          </a:stretch>
        </p:blipFill>
        <p:spPr bwMode="auto">
          <a:xfrm>
            <a:off x="628650" y="7373938"/>
            <a:ext cx="87312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9"/>
          <p:cNvSpPr txBox="1">
            <a:spLocks noChangeArrowheads="1"/>
          </p:cNvSpPr>
          <p:nvPr/>
        </p:nvSpPr>
        <p:spPr bwMode="auto">
          <a:xfrm>
            <a:off x="3575051" y="7356476"/>
            <a:ext cx="577366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defRPr/>
            </a:pPr>
            <a:r>
              <a:rPr lang="en-US" sz="1000" b="0" i="0" dirty="0" smtClean="0">
                <a:solidFill>
                  <a:srgbClr val="5F5F5F"/>
                </a:solidFill>
                <a:latin typeface="Myriad Pro Light" pitchFamily="34" charset="0"/>
              </a:rPr>
              <a:t>DSW Mobile Website Usability </a:t>
            </a:r>
            <a:r>
              <a:rPr lang="en-US" sz="1000" b="0" i="0" baseline="0" dirty="0" smtClean="0">
                <a:solidFill>
                  <a:srgbClr val="5F5F5F"/>
                </a:solidFill>
                <a:latin typeface="Myriad Pro Light" pitchFamily="34" charset="0"/>
              </a:rPr>
              <a:t>Evaluation </a:t>
            </a:r>
            <a:r>
              <a:rPr lang="en-US" sz="1000" b="0" i="0" dirty="0" smtClean="0">
                <a:solidFill>
                  <a:srgbClr val="5F5F5F"/>
                </a:solidFill>
                <a:latin typeface="Myriad Pro Light" pitchFamily="34" charset="0"/>
              </a:rPr>
              <a:t>|  Final Report |  June 2011</a:t>
            </a:r>
          </a:p>
        </p:txBody>
      </p:sp>
      <p:sp>
        <p:nvSpPr>
          <p:cNvPr id="15" name="Rectangle 10"/>
          <p:cNvSpPr>
            <a:spLocks noGrp="1" noChangeArrowheads="1"/>
          </p:cNvSpPr>
          <p:nvPr>
            <p:ph type="sldNum" sz="quarter" idx="4"/>
          </p:nvPr>
        </p:nvSpPr>
        <p:spPr>
          <a:xfrm>
            <a:off x="9550400" y="7356475"/>
            <a:ext cx="593725" cy="539750"/>
          </a:xfrm>
          <a:prstGeom prst="rect">
            <a:avLst/>
          </a:prstGeom>
        </p:spPr>
        <p:txBody>
          <a:bodyPr/>
          <a:lstStyle>
            <a:lvl1pPr>
              <a:defRPr sz="1000"/>
            </a:lvl1pPr>
          </a:lstStyle>
          <a:p>
            <a:pPr>
              <a:defRPr/>
            </a:pPr>
            <a:fld id="{81D24FA6-0D76-4FB8-8295-A6946BE183CB}" type="slidenum">
              <a:rPr lang="en-US" smtClean="0"/>
              <a:pPr>
                <a:defRPr/>
              </a:pPr>
              <a:t>‹#›</a:t>
            </a:fld>
            <a:endParaRPr lang="en-US"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4517" r:id="rId1"/>
  </p:sldLayoutIdLst>
  <p:hf hdr="0" ftr="0" dt="0"/>
  <p:txStyles>
    <p:titleStyle>
      <a:lvl1pPr algn="ctr" rtl="0" eaLnBrk="0" fontAlgn="base" hangingPunct="0">
        <a:spcBef>
          <a:spcPct val="0"/>
        </a:spcBef>
        <a:spcAft>
          <a:spcPct val="0"/>
        </a:spcAft>
        <a:defRPr sz="49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900">
          <a:solidFill>
            <a:schemeClr val="tx2"/>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900">
          <a:solidFill>
            <a:schemeClr val="tx2"/>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900">
          <a:solidFill>
            <a:schemeClr val="tx2"/>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900">
          <a:solidFill>
            <a:schemeClr val="tx2"/>
          </a:solidFill>
          <a:latin typeface="Arial" charset="0"/>
          <a:ea typeface="ＭＳ Ｐゴシック" pitchFamily="-108" charset="-128"/>
          <a:cs typeface="ＭＳ Ｐゴシック" pitchFamily="-108" charset="-128"/>
        </a:defRPr>
      </a:lvl5pPr>
      <a:lvl6pPr marL="509412" algn="ctr" rtl="0" fontAlgn="base">
        <a:spcBef>
          <a:spcPct val="0"/>
        </a:spcBef>
        <a:spcAft>
          <a:spcPct val="0"/>
        </a:spcAft>
        <a:defRPr sz="4900">
          <a:solidFill>
            <a:schemeClr val="tx2"/>
          </a:solidFill>
          <a:latin typeface="Arial" charset="0"/>
        </a:defRPr>
      </a:lvl6pPr>
      <a:lvl7pPr marL="1018824" algn="ctr" rtl="0" fontAlgn="base">
        <a:spcBef>
          <a:spcPct val="0"/>
        </a:spcBef>
        <a:spcAft>
          <a:spcPct val="0"/>
        </a:spcAft>
        <a:defRPr sz="4900">
          <a:solidFill>
            <a:schemeClr val="tx2"/>
          </a:solidFill>
          <a:latin typeface="Arial" charset="0"/>
        </a:defRPr>
      </a:lvl7pPr>
      <a:lvl8pPr marL="1528237" algn="ctr" rtl="0" fontAlgn="base">
        <a:spcBef>
          <a:spcPct val="0"/>
        </a:spcBef>
        <a:spcAft>
          <a:spcPct val="0"/>
        </a:spcAft>
        <a:defRPr sz="4900">
          <a:solidFill>
            <a:schemeClr val="tx2"/>
          </a:solidFill>
          <a:latin typeface="Arial" charset="0"/>
        </a:defRPr>
      </a:lvl8pPr>
      <a:lvl9pPr marL="2037649" algn="ctr" rtl="0" fontAlgn="base">
        <a:spcBef>
          <a:spcPct val="0"/>
        </a:spcBef>
        <a:spcAft>
          <a:spcPct val="0"/>
        </a:spcAft>
        <a:defRPr sz="4900">
          <a:solidFill>
            <a:schemeClr val="tx2"/>
          </a:solidFill>
          <a:latin typeface="Arial" charset="0"/>
        </a:defRPr>
      </a:lvl9pPr>
    </p:titleStyle>
    <p:bodyStyle>
      <a:lvl1pPr marL="381000" indent="-381000" algn="l" rtl="0" eaLnBrk="0" fontAlgn="base" hangingPunct="0">
        <a:spcBef>
          <a:spcPct val="20000"/>
        </a:spcBef>
        <a:spcAft>
          <a:spcPct val="0"/>
        </a:spcAft>
        <a:buChar char="•"/>
        <a:defRPr sz="3600">
          <a:solidFill>
            <a:schemeClr val="tx1"/>
          </a:solidFill>
          <a:latin typeface="+mn-lt"/>
          <a:ea typeface="ＭＳ Ｐゴシック" pitchFamily="-108" charset="-128"/>
          <a:cs typeface="ＭＳ Ｐゴシック" pitchFamily="-108" charset="-128"/>
        </a:defRPr>
      </a:lvl1pPr>
      <a:lvl2pPr marL="827088" indent="-317500" algn="l" rtl="0" eaLnBrk="0" fontAlgn="base" hangingPunct="0">
        <a:spcBef>
          <a:spcPct val="20000"/>
        </a:spcBef>
        <a:spcAft>
          <a:spcPct val="0"/>
        </a:spcAft>
        <a:buChar char="–"/>
        <a:defRPr sz="3100">
          <a:solidFill>
            <a:schemeClr val="tx1"/>
          </a:solidFill>
          <a:latin typeface="+mn-lt"/>
          <a:ea typeface="ＭＳ Ｐゴシック" pitchFamily="-108" charset="-128"/>
        </a:defRPr>
      </a:lvl2pPr>
      <a:lvl3pPr marL="1273175" indent="-254000" algn="l" rtl="0" eaLnBrk="0" fontAlgn="base" hangingPunct="0">
        <a:spcBef>
          <a:spcPct val="20000"/>
        </a:spcBef>
        <a:spcAft>
          <a:spcPct val="0"/>
        </a:spcAft>
        <a:buChar char="•"/>
        <a:defRPr sz="2700">
          <a:solidFill>
            <a:schemeClr val="tx1"/>
          </a:solidFill>
          <a:latin typeface="+mn-lt"/>
          <a:ea typeface="ＭＳ Ｐゴシック" pitchFamily="-108" charset="-128"/>
        </a:defRPr>
      </a:lvl3pPr>
      <a:lvl4pPr marL="1782763" indent="-254000" algn="l" rtl="0" eaLnBrk="0" fontAlgn="base" hangingPunct="0">
        <a:spcBef>
          <a:spcPct val="20000"/>
        </a:spcBef>
        <a:spcAft>
          <a:spcPct val="0"/>
        </a:spcAft>
        <a:buChar char="–"/>
        <a:defRPr sz="2200">
          <a:solidFill>
            <a:schemeClr val="tx1"/>
          </a:solidFill>
          <a:latin typeface="+mn-lt"/>
          <a:ea typeface="ＭＳ Ｐゴシック" pitchFamily="-108" charset="-128"/>
        </a:defRPr>
      </a:lvl4pPr>
      <a:lvl5pPr marL="2292350" indent="-254000" algn="l" rtl="0" eaLnBrk="0" fontAlgn="base" hangingPunct="0">
        <a:spcBef>
          <a:spcPct val="20000"/>
        </a:spcBef>
        <a:spcAft>
          <a:spcPct val="0"/>
        </a:spcAft>
        <a:buChar char="»"/>
        <a:defRPr sz="2200">
          <a:solidFill>
            <a:schemeClr val="tx1"/>
          </a:solidFill>
          <a:latin typeface="+mn-lt"/>
          <a:ea typeface="ＭＳ Ｐゴシック" pitchFamily="-108" charset="-128"/>
        </a:defRPr>
      </a:lvl5pPr>
      <a:lvl6pPr marL="2801767" indent="-254706" algn="l" rtl="0" fontAlgn="base">
        <a:spcBef>
          <a:spcPct val="20000"/>
        </a:spcBef>
        <a:spcAft>
          <a:spcPct val="0"/>
        </a:spcAft>
        <a:buChar char="»"/>
        <a:defRPr sz="2200">
          <a:solidFill>
            <a:schemeClr val="tx1"/>
          </a:solidFill>
          <a:latin typeface="+mn-lt"/>
        </a:defRPr>
      </a:lvl6pPr>
      <a:lvl7pPr marL="3311180" indent="-254706" algn="l" rtl="0" fontAlgn="base">
        <a:spcBef>
          <a:spcPct val="20000"/>
        </a:spcBef>
        <a:spcAft>
          <a:spcPct val="0"/>
        </a:spcAft>
        <a:buChar char="»"/>
        <a:defRPr sz="2200">
          <a:solidFill>
            <a:schemeClr val="tx1"/>
          </a:solidFill>
          <a:latin typeface="+mn-lt"/>
        </a:defRPr>
      </a:lvl7pPr>
      <a:lvl8pPr marL="3820592" indent="-254706" algn="l" rtl="0" fontAlgn="base">
        <a:spcBef>
          <a:spcPct val="20000"/>
        </a:spcBef>
        <a:spcAft>
          <a:spcPct val="0"/>
        </a:spcAft>
        <a:buChar char="»"/>
        <a:defRPr sz="2200">
          <a:solidFill>
            <a:schemeClr val="tx1"/>
          </a:solidFill>
          <a:latin typeface="+mn-lt"/>
        </a:defRPr>
      </a:lvl8pPr>
      <a:lvl9pPr marL="4330004" indent="-254706" algn="l" rtl="0" fontAlgn="base">
        <a:spcBef>
          <a:spcPct val="20000"/>
        </a:spcBef>
        <a:spcAft>
          <a:spcPct val="0"/>
        </a:spcAft>
        <a:buChar char="»"/>
        <a:defRPr sz="2200">
          <a:solidFill>
            <a:schemeClr val="tx1"/>
          </a:solidFill>
          <a:latin typeface="+mn-lt"/>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sz="quarter" idx="4"/>
          </p:nvPr>
        </p:nvSpPr>
        <p:spPr>
          <a:xfrm>
            <a:off x="9304338" y="7232650"/>
            <a:ext cx="593725" cy="539750"/>
          </a:xfrm>
          <a:prstGeom prst="rect">
            <a:avLst/>
          </a:prstGeom>
        </p:spPr>
        <p:txBody>
          <a:bodyPr vert="horz" wrap="square" lIns="91440" tIns="45720" rIns="91440" bIns="45720" numCol="1" anchor="t" anchorCtr="0" compatLnSpc="1">
            <a:prstTxWarp prst="textNoShape">
              <a:avLst/>
            </a:prstTxWarp>
          </a:bodyPr>
          <a:lstStyle>
            <a:lvl1pPr>
              <a:defRPr sz="1000" b="0" i="0">
                <a:solidFill>
                  <a:srgbClr val="5A6682"/>
                </a:solidFill>
                <a:latin typeface="Myriad Pro Light" pitchFamily="34" charset="0"/>
              </a:defRPr>
            </a:lvl1pPr>
          </a:lstStyle>
          <a:p>
            <a:pPr>
              <a:defRPr/>
            </a:pPr>
            <a:fld id="{47C30200-D8F7-42DF-AE73-4C0A1531F98B}" type="slidenum">
              <a:rPr lang="en-US"/>
              <a:pPr>
                <a:defRPr/>
              </a:pPr>
              <a:t>‹#›</a:t>
            </a:fld>
            <a:endParaRPr lang="en-US"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4523" r:id="rId1"/>
  </p:sldLayoutIdLst>
  <p:hf hdr="0" ftr="0" dt="0"/>
  <p:txStyles>
    <p:titleStyle>
      <a:lvl1pPr algn="ctr" rtl="0" eaLnBrk="0" fontAlgn="base" hangingPunct="0">
        <a:spcBef>
          <a:spcPct val="0"/>
        </a:spcBef>
        <a:spcAft>
          <a:spcPct val="0"/>
        </a:spcAft>
        <a:defRPr sz="4900">
          <a:solidFill>
            <a:schemeClr val="tx2"/>
          </a:solidFill>
          <a:latin typeface="Arial" pitchFamily="-108" charset="0"/>
          <a:ea typeface="ＭＳ Ｐゴシック" pitchFamily="-108" charset="-128"/>
          <a:cs typeface="ＭＳ Ｐゴシック" pitchFamily="-108" charset="-128"/>
        </a:defRPr>
      </a:lvl1pPr>
      <a:lvl2pPr algn="ctr" rtl="0" eaLnBrk="0" fontAlgn="base" hangingPunct="0">
        <a:spcBef>
          <a:spcPct val="0"/>
        </a:spcBef>
        <a:spcAft>
          <a:spcPct val="0"/>
        </a:spcAft>
        <a:defRPr sz="4900">
          <a:solidFill>
            <a:schemeClr val="tx2"/>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900">
          <a:solidFill>
            <a:schemeClr val="tx2"/>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900">
          <a:solidFill>
            <a:schemeClr val="tx2"/>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900">
          <a:solidFill>
            <a:schemeClr val="tx2"/>
          </a:solidFill>
          <a:latin typeface="Arial" charset="0"/>
          <a:ea typeface="ＭＳ Ｐゴシック" pitchFamily="-108" charset="-128"/>
          <a:cs typeface="ＭＳ Ｐゴシック" pitchFamily="-108" charset="-128"/>
        </a:defRPr>
      </a:lvl5pPr>
      <a:lvl6pPr marL="509412" algn="ctr" rtl="0" fontAlgn="base">
        <a:spcBef>
          <a:spcPct val="0"/>
        </a:spcBef>
        <a:spcAft>
          <a:spcPct val="0"/>
        </a:spcAft>
        <a:defRPr sz="4900">
          <a:solidFill>
            <a:schemeClr val="tx2"/>
          </a:solidFill>
          <a:latin typeface="Arial" charset="0"/>
        </a:defRPr>
      </a:lvl6pPr>
      <a:lvl7pPr marL="1018824" algn="ctr" rtl="0" fontAlgn="base">
        <a:spcBef>
          <a:spcPct val="0"/>
        </a:spcBef>
        <a:spcAft>
          <a:spcPct val="0"/>
        </a:spcAft>
        <a:defRPr sz="4900">
          <a:solidFill>
            <a:schemeClr val="tx2"/>
          </a:solidFill>
          <a:latin typeface="Arial" charset="0"/>
        </a:defRPr>
      </a:lvl7pPr>
      <a:lvl8pPr marL="1528237" algn="ctr" rtl="0" fontAlgn="base">
        <a:spcBef>
          <a:spcPct val="0"/>
        </a:spcBef>
        <a:spcAft>
          <a:spcPct val="0"/>
        </a:spcAft>
        <a:defRPr sz="4900">
          <a:solidFill>
            <a:schemeClr val="tx2"/>
          </a:solidFill>
          <a:latin typeface="Arial" charset="0"/>
        </a:defRPr>
      </a:lvl8pPr>
      <a:lvl9pPr marL="2037649" algn="ctr" rtl="0" fontAlgn="base">
        <a:spcBef>
          <a:spcPct val="0"/>
        </a:spcBef>
        <a:spcAft>
          <a:spcPct val="0"/>
        </a:spcAft>
        <a:defRPr sz="4900">
          <a:solidFill>
            <a:schemeClr val="tx2"/>
          </a:solidFill>
          <a:latin typeface="Arial" charset="0"/>
        </a:defRPr>
      </a:lvl9pPr>
    </p:titleStyle>
    <p:bodyStyle>
      <a:lvl1pPr marL="381000" indent="-381000" algn="l" rtl="0" eaLnBrk="0" fontAlgn="base" hangingPunct="0">
        <a:spcBef>
          <a:spcPct val="20000"/>
        </a:spcBef>
        <a:spcAft>
          <a:spcPct val="0"/>
        </a:spcAft>
        <a:buChar char="•"/>
        <a:defRPr sz="3600">
          <a:solidFill>
            <a:schemeClr val="tx1"/>
          </a:solidFill>
          <a:latin typeface="Arial" pitchFamily="-108" charset="0"/>
          <a:ea typeface="ＭＳ Ｐゴシック" pitchFamily="-108" charset="-128"/>
          <a:cs typeface="ＭＳ Ｐゴシック" pitchFamily="-108" charset="-128"/>
        </a:defRPr>
      </a:lvl1pPr>
      <a:lvl2pPr marL="827088" indent="-317500" algn="l" rtl="0" eaLnBrk="0" fontAlgn="base" hangingPunct="0">
        <a:spcBef>
          <a:spcPct val="20000"/>
        </a:spcBef>
        <a:spcAft>
          <a:spcPct val="0"/>
        </a:spcAft>
        <a:buChar char="–"/>
        <a:defRPr sz="3100">
          <a:solidFill>
            <a:schemeClr val="tx1"/>
          </a:solidFill>
          <a:latin typeface="Arial" pitchFamily="-108" charset="0"/>
          <a:ea typeface="ＭＳ Ｐゴシック" pitchFamily="-108" charset="-128"/>
        </a:defRPr>
      </a:lvl2pPr>
      <a:lvl3pPr marL="1273175" indent="-254000" algn="l" rtl="0" eaLnBrk="0" fontAlgn="base" hangingPunct="0">
        <a:spcBef>
          <a:spcPct val="20000"/>
        </a:spcBef>
        <a:spcAft>
          <a:spcPct val="0"/>
        </a:spcAft>
        <a:buChar char="•"/>
        <a:defRPr sz="2700">
          <a:solidFill>
            <a:schemeClr val="tx1"/>
          </a:solidFill>
          <a:latin typeface="Arial" pitchFamily="-108" charset="0"/>
          <a:ea typeface="ＭＳ Ｐゴシック" pitchFamily="-108" charset="-128"/>
        </a:defRPr>
      </a:lvl3pPr>
      <a:lvl4pPr marL="1782763" indent="-254000" algn="l" rtl="0" eaLnBrk="0" fontAlgn="base" hangingPunct="0">
        <a:spcBef>
          <a:spcPct val="20000"/>
        </a:spcBef>
        <a:spcAft>
          <a:spcPct val="0"/>
        </a:spcAft>
        <a:buChar char="–"/>
        <a:defRPr sz="2200">
          <a:solidFill>
            <a:schemeClr val="tx1"/>
          </a:solidFill>
          <a:latin typeface="Arial" pitchFamily="-108" charset="0"/>
          <a:ea typeface="ＭＳ Ｐゴシック" pitchFamily="-108" charset="-128"/>
        </a:defRPr>
      </a:lvl4pPr>
      <a:lvl5pPr marL="2292350" indent="-254000" algn="l" rtl="0" eaLnBrk="0" fontAlgn="base" hangingPunct="0">
        <a:spcBef>
          <a:spcPct val="20000"/>
        </a:spcBef>
        <a:spcAft>
          <a:spcPct val="0"/>
        </a:spcAft>
        <a:buChar char="»"/>
        <a:defRPr sz="2200">
          <a:solidFill>
            <a:schemeClr val="tx1"/>
          </a:solidFill>
          <a:latin typeface="Arial" pitchFamily="-108" charset="0"/>
          <a:ea typeface="ＭＳ Ｐゴシック" pitchFamily="-108" charset="-128"/>
        </a:defRPr>
      </a:lvl5pPr>
      <a:lvl6pPr marL="2801767" indent="-254706" algn="l" rtl="0" fontAlgn="base">
        <a:spcBef>
          <a:spcPct val="20000"/>
        </a:spcBef>
        <a:spcAft>
          <a:spcPct val="0"/>
        </a:spcAft>
        <a:buChar char="»"/>
        <a:defRPr sz="2200">
          <a:solidFill>
            <a:schemeClr val="tx1"/>
          </a:solidFill>
          <a:latin typeface="+mn-lt"/>
        </a:defRPr>
      </a:lvl6pPr>
      <a:lvl7pPr marL="3311180" indent="-254706" algn="l" rtl="0" fontAlgn="base">
        <a:spcBef>
          <a:spcPct val="20000"/>
        </a:spcBef>
        <a:spcAft>
          <a:spcPct val="0"/>
        </a:spcAft>
        <a:buChar char="»"/>
        <a:defRPr sz="2200">
          <a:solidFill>
            <a:schemeClr val="tx1"/>
          </a:solidFill>
          <a:latin typeface="+mn-lt"/>
        </a:defRPr>
      </a:lvl7pPr>
      <a:lvl8pPr marL="3820592" indent="-254706" algn="l" rtl="0" fontAlgn="base">
        <a:spcBef>
          <a:spcPct val="20000"/>
        </a:spcBef>
        <a:spcAft>
          <a:spcPct val="0"/>
        </a:spcAft>
        <a:buChar char="»"/>
        <a:defRPr sz="2200">
          <a:solidFill>
            <a:schemeClr val="tx1"/>
          </a:solidFill>
          <a:latin typeface="+mn-lt"/>
        </a:defRPr>
      </a:lvl8pPr>
      <a:lvl9pPr marL="4330004" indent="-254706" algn="l" rtl="0" fontAlgn="base">
        <a:spcBef>
          <a:spcPct val="20000"/>
        </a:spcBef>
        <a:spcAft>
          <a:spcPct val="0"/>
        </a:spcAft>
        <a:buChar char="»"/>
        <a:defRPr sz="2200">
          <a:solidFill>
            <a:schemeClr val="tx1"/>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ula@advmediaservice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www.fcgov.com/municipalcourt/"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3451225" y="3379060"/>
            <a:ext cx="5706423" cy="274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r>
              <a:rPr lang="en-US" sz="2800" b="0" i="0" dirty="0" smtClean="0">
                <a:solidFill>
                  <a:schemeClr val="tx1">
                    <a:lumMod val="50000"/>
                    <a:lumOff val="50000"/>
                  </a:schemeClr>
                </a:solidFill>
                <a:latin typeface="Myriad Pro Bold" charset="0"/>
              </a:rPr>
              <a:t>CSU Student Legal Services</a:t>
            </a:r>
          </a:p>
          <a:p>
            <a:pPr eaLnBrk="1" hangingPunct="1"/>
            <a:r>
              <a:rPr lang="en-US" sz="2800" b="0" i="0" dirty="0" smtClean="0">
                <a:solidFill>
                  <a:schemeClr val="tx1">
                    <a:lumMod val="50000"/>
                    <a:lumOff val="50000"/>
                  </a:schemeClr>
                </a:solidFill>
                <a:latin typeface="Myriad Pro Bold" charset="0"/>
              </a:rPr>
              <a:t>User Research Results</a:t>
            </a:r>
            <a:endParaRPr lang="en-US" sz="2800" b="0" i="0" dirty="0">
              <a:solidFill>
                <a:schemeClr val="tx1">
                  <a:lumMod val="50000"/>
                  <a:lumOff val="50000"/>
                </a:schemeClr>
              </a:solidFill>
              <a:latin typeface="Myriad Pro Bold" charset="0"/>
            </a:endParaRPr>
          </a:p>
          <a:p>
            <a:pPr algn="r" eaLnBrk="1" hangingPunct="1"/>
            <a:endParaRPr lang="en-US" sz="1400" i="0" dirty="0">
              <a:solidFill>
                <a:schemeClr val="tx1">
                  <a:lumMod val="50000"/>
                  <a:lumOff val="50000"/>
                </a:schemeClr>
              </a:solidFill>
              <a:latin typeface="Myriad Pro" pitchFamily="34" charset="0"/>
            </a:endParaRPr>
          </a:p>
          <a:p>
            <a:pPr algn="r" eaLnBrk="1" hangingPunct="1"/>
            <a:endParaRPr lang="en-US" sz="1400" b="0" i="0" dirty="0" smtClean="0">
              <a:solidFill>
                <a:schemeClr val="tx1">
                  <a:lumMod val="50000"/>
                  <a:lumOff val="50000"/>
                </a:schemeClr>
              </a:solidFill>
              <a:latin typeface="Myriad Pro Light" pitchFamily="34" charset="0"/>
            </a:endParaRPr>
          </a:p>
          <a:p>
            <a:pPr algn="r" eaLnBrk="1" hangingPunct="1"/>
            <a:r>
              <a:rPr lang="en-US" sz="1400" b="0" i="0" dirty="0" smtClean="0">
                <a:solidFill>
                  <a:schemeClr val="tx1">
                    <a:lumMod val="50000"/>
                    <a:lumOff val="50000"/>
                  </a:schemeClr>
                </a:solidFill>
                <a:latin typeface="Myriad Pro Light" pitchFamily="34" charset="0"/>
              </a:rPr>
              <a:t>August 2011</a:t>
            </a:r>
          </a:p>
          <a:p>
            <a:pPr algn="r" eaLnBrk="1" hangingPunct="1"/>
            <a:endParaRPr lang="en-US" sz="1400" b="0" i="0" dirty="0" smtClean="0">
              <a:solidFill>
                <a:schemeClr val="tx1">
                  <a:lumMod val="50000"/>
                  <a:lumOff val="50000"/>
                </a:schemeClr>
              </a:solidFill>
              <a:latin typeface="Myriad Pro Light" pitchFamily="34" charset="0"/>
            </a:endParaRPr>
          </a:p>
          <a:p>
            <a:pPr algn="r" eaLnBrk="1" hangingPunct="1"/>
            <a:r>
              <a:rPr lang="en-US" sz="1400" b="0" i="0" dirty="0" smtClean="0">
                <a:solidFill>
                  <a:schemeClr val="tx1">
                    <a:lumMod val="50000"/>
                    <a:lumOff val="50000"/>
                  </a:schemeClr>
                </a:solidFill>
                <a:latin typeface="Myriad Pro Light" pitchFamily="34" charset="0"/>
              </a:rPr>
              <a:t>Paula Curtis</a:t>
            </a:r>
          </a:p>
          <a:p>
            <a:pPr algn="r" eaLnBrk="1" hangingPunct="1"/>
            <a:r>
              <a:rPr lang="en-US" sz="1400" b="0" i="0" dirty="0" smtClean="0">
                <a:solidFill>
                  <a:schemeClr val="tx1">
                    <a:lumMod val="50000"/>
                    <a:lumOff val="50000"/>
                  </a:schemeClr>
                </a:solidFill>
                <a:latin typeface="Myriad Pro Light" pitchFamily="34" charset="0"/>
              </a:rPr>
              <a:t>User Experience Research</a:t>
            </a:r>
          </a:p>
          <a:p>
            <a:pPr algn="r" eaLnBrk="1" hangingPunct="1"/>
            <a:r>
              <a:rPr lang="en-US" sz="1400" b="0" i="0" dirty="0" smtClean="0">
                <a:solidFill>
                  <a:schemeClr val="tx1">
                    <a:lumMod val="50000"/>
                    <a:lumOff val="50000"/>
                  </a:schemeClr>
                </a:solidFill>
                <a:latin typeface="Myriad Pro Light" pitchFamily="34" charset="0"/>
                <a:hlinkClick r:id="rId3"/>
              </a:rPr>
              <a:t>paula@advmediaservices.com</a:t>
            </a:r>
            <a:endParaRPr lang="en-US" sz="1400" b="0" i="0" dirty="0" smtClean="0">
              <a:solidFill>
                <a:schemeClr val="tx1">
                  <a:lumMod val="50000"/>
                  <a:lumOff val="50000"/>
                </a:schemeClr>
              </a:solidFill>
              <a:latin typeface="Myriad Pro Light" pitchFamily="34" charset="0"/>
            </a:endParaRPr>
          </a:p>
          <a:p>
            <a:pPr algn="r" eaLnBrk="1" hangingPunct="1"/>
            <a:r>
              <a:rPr lang="en-US" sz="1400" b="0" i="0" dirty="0" smtClean="0">
                <a:solidFill>
                  <a:schemeClr val="tx1">
                    <a:lumMod val="50000"/>
                    <a:lumOff val="50000"/>
                  </a:schemeClr>
                </a:solidFill>
                <a:latin typeface="Myriad Pro Light" pitchFamily="34" charset="0"/>
              </a:rPr>
              <a:t>970.310.9171</a:t>
            </a:r>
            <a:endParaRPr lang="en-US" sz="1800" b="0" dirty="0">
              <a:solidFill>
                <a:schemeClr val="tx1">
                  <a:lumMod val="50000"/>
                  <a:lumOff val="50000"/>
                </a:schemeClr>
              </a:solidFill>
              <a:latin typeface="Myriad Pro" pitchFamily="34" charset="0"/>
            </a:endParaRPr>
          </a:p>
        </p:txBody>
      </p:sp>
      <p:pic>
        <p:nvPicPr>
          <p:cNvPr id="1028" name="Picture 4" descr="http://advmediaservices.com/images/ams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291" y="1900995"/>
            <a:ext cx="2609850" cy="1019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
          <p:cNvSpPr txBox="1">
            <a:spLocks noChangeArrowheads="1"/>
          </p:cNvSpPr>
          <p:nvPr/>
        </p:nvSpPr>
        <p:spPr bwMode="auto">
          <a:xfrm>
            <a:off x="0" y="252413"/>
            <a:ext cx="3678238"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algn="r" eaLnBrk="1" hangingPunct="1">
              <a:spcBef>
                <a:spcPct val="50000"/>
              </a:spcBef>
            </a:pPr>
            <a:r>
              <a:rPr lang="en-US" sz="2800" i="0" dirty="0" smtClean="0">
                <a:solidFill>
                  <a:schemeClr val="accent4">
                    <a:lumMod val="75000"/>
                  </a:schemeClr>
                </a:solidFill>
                <a:latin typeface="Myriad Pro" pitchFamily="34" charset="0"/>
              </a:rPr>
              <a:t>PHASE ONE RESULTS</a:t>
            </a:r>
            <a:endParaRPr lang="en-US" sz="2800" b="0" i="0" dirty="0">
              <a:solidFill>
                <a:schemeClr val="accent4">
                  <a:lumMod val="75000"/>
                </a:schemeClr>
              </a:solidFill>
              <a:latin typeface="Myriad Pro" pitchFamily="34" charset="0"/>
            </a:endParaRPr>
          </a:p>
        </p:txBody>
      </p:sp>
      <p:sp>
        <p:nvSpPr>
          <p:cNvPr id="24" name="TextBox 23"/>
          <p:cNvSpPr txBox="1"/>
          <p:nvPr/>
        </p:nvSpPr>
        <p:spPr>
          <a:xfrm>
            <a:off x="9448800" y="7420131"/>
            <a:ext cx="429718" cy="246221"/>
          </a:xfrm>
          <a:prstGeom prst="rect">
            <a:avLst/>
          </a:prstGeom>
          <a:noFill/>
        </p:spPr>
        <p:txBody>
          <a:bodyPr wrap="square" rtlCol="0">
            <a:spAutoFit/>
          </a:bodyPr>
          <a:lstStyle/>
          <a:p>
            <a:pPr algn="ctr"/>
            <a:r>
              <a:rPr lang="en-US" sz="1000" b="0" i="0" dirty="0" smtClean="0">
                <a:latin typeface="Myriad Pro" pitchFamily="34" charset="0"/>
              </a:rPr>
              <a:t>10</a:t>
            </a:r>
            <a:endParaRPr lang="en-US" sz="1000" b="0" i="0" dirty="0">
              <a:latin typeface="Myriad Pro" pitchFamily="34" charset="0"/>
            </a:endParaRPr>
          </a:p>
        </p:txBody>
      </p:sp>
      <p:sp>
        <p:nvSpPr>
          <p:cNvPr id="10" name="Text Box 4"/>
          <p:cNvSpPr txBox="1">
            <a:spLocks noChangeArrowheads="1"/>
          </p:cNvSpPr>
          <p:nvPr/>
        </p:nvSpPr>
        <p:spPr bwMode="auto">
          <a:xfrm>
            <a:off x="3736738" y="262942"/>
            <a:ext cx="6141780"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pPr>
            <a:r>
              <a:rPr lang="en-US" sz="2800" b="0" i="0" dirty="0" smtClean="0">
                <a:solidFill>
                  <a:schemeClr val="bg1"/>
                </a:solidFill>
                <a:latin typeface="Myriad Pro" pitchFamily="34" charset="0"/>
              </a:rPr>
              <a:t>Behavior &amp; Expectations </a:t>
            </a:r>
            <a:endParaRPr lang="en-US" sz="2800" b="0" i="0" dirty="0">
              <a:solidFill>
                <a:schemeClr val="bg1"/>
              </a:solidFill>
              <a:latin typeface="Myriad Pro" pitchFamily="34" charset="0"/>
            </a:endParaRPr>
          </a:p>
        </p:txBody>
      </p:sp>
      <p:sp>
        <p:nvSpPr>
          <p:cNvPr id="7" name="Rectangle 6"/>
          <p:cNvSpPr>
            <a:spLocks noChangeArrowheads="1"/>
          </p:cNvSpPr>
          <p:nvPr/>
        </p:nvSpPr>
        <p:spPr bwMode="auto">
          <a:xfrm>
            <a:off x="3713952" y="1181371"/>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Search versus </a:t>
            </a:r>
            <a:r>
              <a:rPr lang="en-US" sz="2000" b="0" i="0" dirty="0">
                <a:solidFill>
                  <a:srgbClr val="808080"/>
                </a:solidFill>
                <a:latin typeface="Myriad Pro Light" pitchFamily="34" charset="0"/>
              </a:rPr>
              <a:t>b</a:t>
            </a:r>
            <a:r>
              <a:rPr lang="en-US" sz="2000" b="0" i="0" dirty="0" smtClean="0">
                <a:solidFill>
                  <a:srgbClr val="808080"/>
                </a:solidFill>
                <a:latin typeface="Myriad Pro Light" pitchFamily="34" charset="0"/>
              </a:rPr>
              <a:t>rowse</a:t>
            </a:r>
          </a:p>
        </p:txBody>
      </p:sp>
      <p:sp>
        <p:nvSpPr>
          <p:cNvPr id="8" name="Rectangle 5"/>
          <p:cNvSpPr>
            <a:spLocks noChangeArrowheads="1"/>
          </p:cNvSpPr>
          <p:nvPr/>
        </p:nvSpPr>
        <p:spPr bwMode="auto">
          <a:xfrm>
            <a:off x="3729059" y="1581675"/>
            <a:ext cx="5866359" cy="121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r>
              <a:rPr lang="en-US" sz="1200" b="0" i="0" dirty="0" smtClean="0">
                <a:latin typeface="Myriad Pro" pitchFamily="34" charset="0"/>
              </a:rPr>
              <a:t>When directed to the CSU site or if they landed on other .org or .</a:t>
            </a:r>
            <a:r>
              <a:rPr lang="en-US" sz="1200" b="0" i="0" dirty="0" err="1" smtClean="0">
                <a:latin typeface="Myriad Pro" pitchFamily="34" charset="0"/>
              </a:rPr>
              <a:t>gov</a:t>
            </a:r>
            <a:r>
              <a:rPr lang="en-US" sz="1200" b="0" i="0" dirty="0" smtClean="0">
                <a:latin typeface="Myriad Pro" pitchFamily="34" charset="0"/>
              </a:rPr>
              <a:t> sites through google, students didn’t have much patience for browsing the site.  Instead, they quickly went to the search box.  </a:t>
            </a:r>
          </a:p>
          <a:p>
            <a:pPr marL="679450" lvl="1" indent="-171450">
              <a:buFont typeface="Arial" pitchFamily="34" charset="0"/>
              <a:buChar char="•"/>
            </a:pPr>
            <a:r>
              <a:rPr lang="en-US" sz="1200" b="0" i="0" dirty="0">
                <a:latin typeface="Myriad Pro" pitchFamily="34" charset="0"/>
              </a:rPr>
              <a:t>O</a:t>
            </a:r>
            <a:r>
              <a:rPr lang="en-US" sz="1200" b="0" i="0" dirty="0" smtClean="0">
                <a:latin typeface="Myriad Pro" pitchFamily="34" charset="0"/>
              </a:rPr>
              <a:t>n </a:t>
            </a:r>
            <a:r>
              <a:rPr lang="en-US" sz="1200" b="0" i="0" dirty="0" smtClean="0">
                <a:latin typeface="Myriad Pro" pitchFamily="34" charset="0"/>
                <a:hlinkClick r:id="rId3"/>
              </a:rPr>
              <a:t>www.fcgov.com/municipalcourt/</a:t>
            </a:r>
            <a:r>
              <a:rPr lang="en-US" sz="1200" b="0" i="0" dirty="0" smtClean="0">
                <a:latin typeface="Myriad Pro" pitchFamily="34" charset="0"/>
              </a:rPr>
              <a:t>, one student typed “dui fc” in the search box.  He didn’t find the bulleted list of information he was seeking. </a:t>
            </a:r>
          </a:p>
          <a:p>
            <a:pPr marL="171450" indent="-171450">
              <a:buFont typeface="Arial" pitchFamily="34" charset="0"/>
              <a:buChar char="•"/>
            </a:pPr>
            <a:endParaRPr lang="en-US" sz="1200" b="0" i="0" dirty="0">
              <a:latin typeface="Myriad Pro" pitchFamily="34" charset="0"/>
            </a:endParaRPr>
          </a:p>
        </p:txBody>
      </p:sp>
      <p:sp>
        <p:nvSpPr>
          <p:cNvPr id="2" name="TextBox 1"/>
          <p:cNvSpPr txBox="1"/>
          <p:nvPr/>
        </p:nvSpPr>
        <p:spPr>
          <a:xfrm>
            <a:off x="421552" y="4039005"/>
            <a:ext cx="2929609" cy="400110"/>
          </a:xfrm>
          <a:prstGeom prst="rect">
            <a:avLst/>
          </a:prstGeom>
          <a:noFill/>
        </p:spPr>
        <p:txBody>
          <a:bodyPr wrap="square" rtlCol="0">
            <a:spAutoFit/>
          </a:bodyPr>
          <a:lstStyle/>
          <a:p>
            <a:r>
              <a:rPr lang="en-US" sz="1000" b="0" i="0" dirty="0" smtClean="0">
                <a:latin typeface="Myriad Pro" pitchFamily="34" charset="0"/>
              </a:rPr>
              <a:t>One student opened up this live chat window to get immediate answer s.</a:t>
            </a:r>
            <a:endParaRPr lang="en-US" sz="1000" b="0" i="0" dirty="0">
              <a:latin typeface="Myriad Pro" pitchFamily="34" charset="0"/>
            </a:endParaRPr>
          </a:p>
        </p:txBody>
      </p:sp>
      <p:sp>
        <p:nvSpPr>
          <p:cNvPr id="12" name="Rectangle 11"/>
          <p:cNvSpPr>
            <a:spLocks noChangeArrowheads="1"/>
          </p:cNvSpPr>
          <p:nvPr/>
        </p:nvSpPr>
        <p:spPr bwMode="auto">
          <a:xfrm>
            <a:off x="3754896" y="2937247"/>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Immediate help</a:t>
            </a:r>
          </a:p>
        </p:txBody>
      </p:sp>
      <p:sp>
        <p:nvSpPr>
          <p:cNvPr id="13" name="Rectangle 5"/>
          <p:cNvSpPr>
            <a:spLocks noChangeArrowheads="1"/>
          </p:cNvSpPr>
          <p:nvPr/>
        </p:nvSpPr>
        <p:spPr bwMode="auto">
          <a:xfrm>
            <a:off x="3756355" y="3337551"/>
            <a:ext cx="5866359" cy="139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r>
              <a:rPr lang="en-US" sz="1200" b="0" i="0" dirty="0" smtClean="0">
                <a:latin typeface="Myriad Pro" pitchFamily="34" charset="0"/>
              </a:rPr>
              <a:t>Students wanted to get immediate answers to their questions rather than making an appointment with Student legal Services and coming into the office</a:t>
            </a:r>
          </a:p>
          <a:p>
            <a:pPr marL="679450" lvl="1" indent="-171450">
              <a:buFont typeface="Arial" pitchFamily="34" charset="0"/>
              <a:buChar char="•"/>
            </a:pPr>
            <a:r>
              <a:rPr lang="en-US" sz="1200" b="0" i="0" dirty="0" smtClean="0">
                <a:latin typeface="Myriad Pro" pitchFamily="34" charset="0"/>
              </a:rPr>
              <a:t>One student tried a couple of free legal chat windows.</a:t>
            </a:r>
          </a:p>
          <a:p>
            <a:pPr marL="679450" lvl="1" indent="-171450">
              <a:buFont typeface="Arial" pitchFamily="34" charset="0"/>
              <a:buChar char="•"/>
            </a:pPr>
            <a:r>
              <a:rPr lang="en-US" sz="1200" b="0" i="0" dirty="0" smtClean="0">
                <a:latin typeface="Myriad Pro" pitchFamily="34" charset="0"/>
              </a:rPr>
              <a:t>Several students expected to be able to send an e-mail to SLS to get answers to their questions.  They were a little put off by the message that pops up when they selected Contact Us.</a:t>
            </a:r>
          </a:p>
          <a:p>
            <a:pPr marL="171450" indent="-171450">
              <a:buFont typeface="Arial" pitchFamily="34" charset="0"/>
              <a:buChar char="•"/>
            </a:pPr>
            <a:endParaRPr lang="en-US" sz="1200" b="0" i="0" dirty="0">
              <a:latin typeface="Myriad Pro"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904" y="1181371"/>
            <a:ext cx="2530430" cy="288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a:spLocks noChangeArrowheads="1"/>
          </p:cNvSpPr>
          <p:nvPr/>
        </p:nvSpPr>
        <p:spPr bwMode="auto">
          <a:xfrm>
            <a:off x="3795841" y="4657198"/>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Video</a:t>
            </a:r>
          </a:p>
        </p:txBody>
      </p:sp>
      <p:sp>
        <p:nvSpPr>
          <p:cNvPr id="16" name="Rectangle 5"/>
          <p:cNvSpPr>
            <a:spLocks noChangeArrowheads="1"/>
          </p:cNvSpPr>
          <p:nvPr/>
        </p:nvSpPr>
        <p:spPr bwMode="auto">
          <a:xfrm>
            <a:off x="3797300" y="5057502"/>
            <a:ext cx="5866359"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r>
              <a:rPr lang="en-US" sz="1200" b="0" i="0" dirty="0" smtClean="0">
                <a:latin typeface="Myriad Pro" pitchFamily="34" charset="0"/>
              </a:rPr>
              <a:t>Some students spend a lot of time on YouTube.  One student found this video a helpful way to learn what to do when pulled over by the police.</a:t>
            </a:r>
          </a:p>
        </p:txBody>
      </p:sp>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552" y="4671256"/>
            <a:ext cx="2983364" cy="216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a:spLocks noChangeArrowheads="1"/>
          </p:cNvSpPr>
          <p:nvPr/>
        </p:nvSpPr>
        <p:spPr bwMode="auto">
          <a:xfrm>
            <a:off x="3804749" y="5825342"/>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Social media (Facebook, twitter)</a:t>
            </a:r>
          </a:p>
        </p:txBody>
      </p:sp>
      <p:sp>
        <p:nvSpPr>
          <p:cNvPr id="19" name="Rectangle 5"/>
          <p:cNvSpPr>
            <a:spLocks noChangeArrowheads="1"/>
          </p:cNvSpPr>
          <p:nvPr/>
        </p:nvSpPr>
        <p:spPr bwMode="auto">
          <a:xfrm>
            <a:off x="3806208" y="6225646"/>
            <a:ext cx="5866359" cy="65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r>
              <a:rPr lang="en-US" sz="1200" b="0" i="0" dirty="0" smtClean="0">
                <a:latin typeface="Myriad Pro" pitchFamily="34" charset="0"/>
              </a:rPr>
              <a:t>Most of the students use Facebook to connect with friends, but were quite unenthusiastic about going there to learn about legal issues.  Fewer of these students follow twitter – and reacted similarly when asked about SLS-generated tweets.</a:t>
            </a:r>
          </a:p>
        </p:txBody>
      </p:sp>
    </p:spTree>
    <p:extLst>
      <p:ext uri="{BB962C8B-B14F-4D97-AF65-F5344CB8AC3E}">
        <p14:creationId xmlns:p14="http://schemas.microsoft.com/office/powerpoint/2010/main" val="3301655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
          <p:cNvSpPr txBox="1">
            <a:spLocks noChangeArrowheads="1"/>
          </p:cNvSpPr>
          <p:nvPr/>
        </p:nvSpPr>
        <p:spPr bwMode="auto">
          <a:xfrm>
            <a:off x="0" y="252413"/>
            <a:ext cx="3678238"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algn="r" eaLnBrk="1" hangingPunct="1">
              <a:spcBef>
                <a:spcPct val="50000"/>
              </a:spcBef>
            </a:pPr>
            <a:r>
              <a:rPr lang="en-US" sz="2800" i="0" dirty="0" smtClean="0">
                <a:solidFill>
                  <a:schemeClr val="accent4">
                    <a:lumMod val="75000"/>
                  </a:schemeClr>
                </a:solidFill>
                <a:latin typeface="Myriad Pro" pitchFamily="34" charset="0"/>
              </a:rPr>
              <a:t>PHASE ONE RESULTS</a:t>
            </a:r>
            <a:endParaRPr lang="en-US" sz="2800" b="0" i="0" dirty="0">
              <a:solidFill>
                <a:schemeClr val="accent4">
                  <a:lumMod val="75000"/>
                </a:schemeClr>
              </a:solidFill>
              <a:latin typeface="Myriad Pro" pitchFamily="34" charset="0"/>
            </a:endParaRPr>
          </a:p>
        </p:txBody>
      </p:sp>
      <p:sp>
        <p:nvSpPr>
          <p:cNvPr id="8" name="Rectangle 7"/>
          <p:cNvSpPr>
            <a:spLocks noChangeArrowheads="1"/>
          </p:cNvSpPr>
          <p:nvPr/>
        </p:nvSpPr>
        <p:spPr bwMode="auto">
          <a:xfrm>
            <a:off x="3613905" y="1182695"/>
            <a:ext cx="2944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Good News</a:t>
            </a:r>
          </a:p>
        </p:txBody>
      </p:sp>
      <p:sp>
        <p:nvSpPr>
          <p:cNvPr id="9" name="Rectangle 5"/>
          <p:cNvSpPr>
            <a:spLocks noChangeArrowheads="1"/>
          </p:cNvSpPr>
          <p:nvPr/>
        </p:nvSpPr>
        <p:spPr bwMode="auto">
          <a:xfrm>
            <a:off x="3613906" y="1628971"/>
            <a:ext cx="3018904" cy="416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pPr marL="171450" indent="-171450">
              <a:buFont typeface="Arial" pitchFamily="34" charset="0"/>
              <a:buChar char="•"/>
            </a:pPr>
            <a:r>
              <a:rPr lang="en-US" sz="1200" b="0" i="0" dirty="0" smtClean="0">
                <a:latin typeface="Myriad Pro" pitchFamily="34" charset="0"/>
              </a:rPr>
              <a:t>The main topics on the SLS home page were clear:  Consumer, Criminal, House, and Other.</a:t>
            </a:r>
          </a:p>
          <a:p>
            <a:pPr marL="171450" indent="-171450">
              <a:buFont typeface="Arial" pitchFamily="34" charset="0"/>
              <a:buChar char="•"/>
            </a:pPr>
            <a:endParaRPr lang="en-US" sz="1200" b="0" i="0" dirty="0">
              <a:latin typeface="Myriad Pro" pitchFamily="34" charset="0"/>
            </a:endParaRPr>
          </a:p>
          <a:p>
            <a:pPr marL="171450" indent="-171450">
              <a:buFont typeface="Arial" pitchFamily="34" charset="0"/>
              <a:buChar char="•"/>
            </a:pPr>
            <a:r>
              <a:rPr lang="en-US" sz="1200" b="0" i="0" dirty="0" smtClean="0">
                <a:latin typeface="Myriad Pro" pitchFamily="34" charset="0"/>
              </a:rPr>
              <a:t>Once they were pointed out to them, students liked the “hot topics” found on the home page.  The information was interesting, relevant and in “bite sized pieces”.  </a:t>
            </a:r>
            <a:endParaRPr lang="en-US" sz="1200" b="0" i="0" dirty="0">
              <a:latin typeface="Myriad Pro" pitchFamily="34" charset="0"/>
            </a:endParaRPr>
          </a:p>
          <a:p>
            <a:pPr marL="171450" indent="-171450">
              <a:buFont typeface="Arial" pitchFamily="34" charset="0"/>
              <a:buChar char="•"/>
            </a:pPr>
            <a:endParaRPr lang="en-US" sz="1200" b="0" i="0" dirty="0" smtClean="0">
              <a:latin typeface="Myriad Pro" pitchFamily="34" charset="0"/>
            </a:endParaRPr>
          </a:p>
          <a:p>
            <a:pPr marL="171450" indent="-171450">
              <a:buFont typeface="Arial" pitchFamily="34" charset="0"/>
              <a:buChar char="•"/>
            </a:pPr>
            <a:r>
              <a:rPr lang="en-US" sz="1200" b="0" i="0" dirty="0">
                <a:latin typeface="Myriad Pro" pitchFamily="34" charset="0"/>
              </a:rPr>
              <a:t>When students got to the right web page, such as “Breaking a Lease” , “Minor in Possession”  and “Driving While Under the Influence”, the level of information was “about right.”  </a:t>
            </a:r>
          </a:p>
          <a:p>
            <a:pPr marL="171450" indent="-171450">
              <a:buFont typeface="Arial" pitchFamily="34" charset="0"/>
              <a:buChar char="•"/>
            </a:pPr>
            <a:endParaRPr lang="en-US" sz="1200" b="0" i="0" dirty="0">
              <a:latin typeface="Myriad Pro" pitchFamily="34" charset="0"/>
            </a:endParaRPr>
          </a:p>
          <a:p>
            <a:pPr marL="171450" indent="-171450">
              <a:buFont typeface="Arial" pitchFamily="34" charset="0"/>
              <a:buChar char="•"/>
            </a:pPr>
            <a:r>
              <a:rPr lang="en-US" sz="1200" b="0" i="0" dirty="0">
                <a:latin typeface="Myriad Pro" pitchFamily="34" charset="0"/>
              </a:rPr>
              <a:t>Students like information they can easily scan, so bulleted lists  worked well. </a:t>
            </a:r>
            <a:r>
              <a:rPr lang="en-US" sz="1200" b="0" i="0" dirty="0" smtClean="0">
                <a:latin typeface="Myriad Pro" pitchFamily="34" charset="0"/>
              </a:rPr>
              <a:t> They liked being able to print and use sample forms, such as lease documents. </a:t>
            </a:r>
            <a:endParaRPr lang="en-US" sz="1200" b="0" i="0" dirty="0">
              <a:latin typeface="Myriad Pro" pitchFamily="34" charset="0"/>
            </a:endParaRPr>
          </a:p>
          <a:p>
            <a:pPr marL="171450" indent="-171450">
              <a:buFont typeface="Arial" pitchFamily="34" charset="0"/>
              <a:buChar char="•"/>
            </a:pPr>
            <a:endParaRPr lang="en-US" sz="1200" b="0" i="0" dirty="0">
              <a:latin typeface="Myriad Pro" pitchFamily="34" charset="0"/>
            </a:endParaRPr>
          </a:p>
          <a:p>
            <a:endParaRPr lang="en-US" sz="1200" b="0" i="0" dirty="0" smtClean="0">
              <a:latin typeface="Myriad Pro" pitchFamily="34" charset="0"/>
            </a:endParaRPr>
          </a:p>
        </p:txBody>
      </p:sp>
      <p:sp>
        <p:nvSpPr>
          <p:cNvPr id="24" name="TextBox 23"/>
          <p:cNvSpPr txBox="1"/>
          <p:nvPr/>
        </p:nvSpPr>
        <p:spPr>
          <a:xfrm>
            <a:off x="9448800" y="7420131"/>
            <a:ext cx="429718" cy="246221"/>
          </a:xfrm>
          <a:prstGeom prst="rect">
            <a:avLst/>
          </a:prstGeom>
          <a:noFill/>
        </p:spPr>
        <p:txBody>
          <a:bodyPr wrap="square" rtlCol="0">
            <a:spAutoFit/>
          </a:bodyPr>
          <a:lstStyle/>
          <a:p>
            <a:pPr algn="ctr"/>
            <a:r>
              <a:rPr lang="en-US" sz="1000" b="0" i="0" dirty="0" smtClean="0">
                <a:latin typeface="Myriad Pro" pitchFamily="34" charset="0"/>
              </a:rPr>
              <a:t>11</a:t>
            </a:r>
            <a:endParaRPr lang="en-US" sz="1000" b="0" i="0" dirty="0">
              <a:latin typeface="Myriad Pro" pitchFamily="34" charset="0"/>
            </a:endParaRPr>
          </a:p>
        </p:txBody>
      </p:sp>
      <p:sp>
        <p:nvSpPr>
          <p:cNvPr id="10" name="Text Box 4"/>
          <p:cNvSpPr txBox="1">
            <a:spLocks noChangeArrowheads="1"/>
          </p:cNvSpPr>
          <p:nvPr/>
        </p:nvSpPr>
        <p:spPr bwMode="auto">
          <a:xfrm>
            <a:off x="3736738" y="262942"/>
            <a:ext cx="3678238"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pPr>
            <a:r>
              <a:rPr lang="en-US" sz="2800" b="0" i="0" dirty="0" smtClean="0">
                <a:solidFill>
                  <a:schemeClr val="bg1"/>
                </a:solidFill>
                <a:latin typeface="Myriad Pro" pitchFamily="34" charset="0"/>
              </a:rPr>
              <a:t>Feedback on SLS Site</a:t>
            </a:r>
            <a:endParaRPr lang="en-US" sz="2800" b="0" i="0" dirty="0">
              <a:solidFill>
                <a:schemeClr val="bg1"/>
              </a:solidFill>
              <a:latin typeface="Myriad Pro" pitchFamily="34" charset="0"/>
            </a:endParaRPr>
          </a:p>
        </p:txBody>
      </p:sp>
      <p:sp>
        <p:nvSpPr>
          <p:cNvPr id="11" name="Rectangle 10"/>
          <p:cNvSpPr>
            <a:spLocks noChangeArrowheads="1"/>
          </p:cNvSpPr>
          <p:nvPr/>
        </p:nvSpPr>
        <p:spPr bwMode="auto">
          <a:xfrm>
            <a:off x="6793831" y="1076435"/>
            <a:ext cx="2944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Areas of Improvement</a:t>
            </a:r>
          </a:p>
        </p:txBody>
      </p:sp>
      <p:sp>
        <p:nvSpPr>
          <p:cNvPr id="12" name="Rectangle 5"/>
          <p:cNvSpPr>
            <a:spLocks noChangeArrowheads="1"/>
          </p:cNvSpPr>
          <p:nvPr/>
        </p:nvSpPr>
        <p:spPr bwMode="auto">
          <a:xfrm>
            <a:off x="6772567" y="1533344"/>
            <a:ext cx="3018904" cy="564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pPr marL="171450" indent="-171450">
              <a:buFont typeface="Arial" pitchFamily="34" charset="0"/>
              <a:buChar char="•"/>
            </a:pPr>
            <a:r>
              <a:rPr lang="en-US" sz="1200" b="0" i="0" dirty="0" smtClean="0">
                <a:latin typeface="Myriad Pro" pitchFamily="34" charset="0"/>
              </a:rPr>
              <a:t>On the home page, it’s not clear that legal services are free to CSU students.  Most students didn’t realize these services were covered as part of their fees – and that’s an important message to convey.</a:t>
            </a:r>
          </a:p>
          <a:p>
            <a:pPr marL="171450" indent="-171450">
              <a:buFont typeface="Arial" pitchFamily="34" charset="0"/>
              <a:buChar char="•"/>
            </a:pPr>
            <a:endParaRPr lang="en-US" sz="1200" b="0" i="0" dirty="0">
              <a:latin typeface="Myriad Pro" pitchFamily="34" charset="0"/>
            </a:endParaRPr>
          </a:p>
          <a:p>
            <a:pPr marL="171450" indent="-171450">
              <a:buFont typeface="Arial" pitchFamily="34" charset="0"/>
              <a:buChar char="•"/>
            </a:pPr>
            <a:r>
              <a:rPr lang="en-US" sz="1200" b="0" i="0" dirty="0" smtClean="0">
                <a:latin typeface="Myriad Pro" pitchFamily="34" charset="0"/>
              </a:rPr>
              <a:t>The “Hot Topics” fall just before the fold so students didn’t scroll down to read them.</a:t>
            </a:r>
          </a:p>
          <a:p>
            <a:pPr marL="171450" indent="-171450">
              <a:buFont typeface="Arial" pitchFamily="34" charset="0"/>
              <a:buChar char="•"/>
            </a:pPr>
            <a:endParaRPr lang="en-US" sz="1200" b="0" i="0" dirty="0">
              <a:latin typeface="Myriad Pro" pitchFamily="34" charset="0"/>
            </a:endParaRPr>
          </a:p>
          <a:p>
            <a:pPr marL="171450" indent="-171450">
              <a:buFont typeface="Arial" pitchFamily="34" charset="0"/>
              <a:buChar char="•"/>
            </a:pPr>
            <a:r>
              <a:rPr lang="en-US" sz="1200" b="0" i="0" dirty="0" smtClean="0">
                <a:latin typeface="Myriad Pro" pitchFamily="34" charset="0"/>
              </a:rPr>
              <a:t>One past the home page, students </a:t>
            </a:r>
            <a:r>
              <a:rPr lang="en-US" sz="1200" b="0" i="0" dirty="0">
                <a:latin typeface="Myriad Pro" pitchFamily="34" charset="0"/>
              </a:rPr>
              <a:t>couldn’t easily browse the SLS site to find topics.  They didn’t know to look under Criminal Matters&gt;Larimer County Court to find info on MIP or DUI</a:t>
            </a:r>
            <a:r>
              <a:rPr lang="en-US" sz="1200" b="0" i="0" dirty="0" smtClean="0">
                <a:latin typeface="Myriad Pro" pitchFamily="34" charset="0"/>
              </a:rPr>
              <a:t>.  </a:t>
            </a:r>
          </a:p>
          <a:p>
            <a:pPr marL="171450" indent="-171450">
              <a:buFont typeface="Arial" pitchFamily="34" charset="0"/>
              <a:buChar char="•"/>
            </a:pPr>
            <a:endParaRPr lang="en-US" sz="1200" b="0" i="0" dirty="0">
              <a:latin typeface="Myriad Pro" pitchFamily="34" charset="0"/>
            </a:endParaRPr>
          </a:p>
          <a:p>
            <a:pPr marL="171450" indent="-171450">
              <a:buFont typeface="Arial" pitchFamily="34" charset="0"/>
              <a:buChar char="•"/>
            </a:pPr>
            <a:r>
              <a:rPr lang="en-US" sz="1200" b="0" i="0" dirty="0" smtClean="0">
                <a:latin typeface="Myriad Pro" pitchFamily="34" charset="0"/>
              </a:rPr>
              <a:t>If a page has sample forms (like the “Written Notice to Vacate” found in the Breaking a Lease page, it would be better to call them out as </a:t>
            </a:r>
            <a:r>
              <a:rPr lang="en-US" sz="1200" b="0" i="0" dirty="0" err="1" smtClean="0">
                <a:latin typeface="Myriad Pro" pitchFamily="34" charset="0"/>
              </a:rPr>
              <a:t>pdfs</a:t>
            </a:r>
            <a:r>
              <a:rPr lang="en-US" sz="1200" b="0" i="0" dirty="0" smtClean="0">
                <a:latin typeface="Myriad Pro" pitchFamily="34" charset="0"/>
              </a:rPr>
              <a:t> at the top of page rather than embed them.  </a:t>
            </a:r>
          </a:p>
          <a:p>
            <a:pPr marL="171450" indent="-171450">
              <a:buFont typeface="Arial" pitchFamily="34" charset="0"/>
              <a:buChar char="•"/>
            </a:pPr>
            <a:endParaRPr lang="en-US" sz="1200" b="0" i="0" dirty="0">
              <a:latin typeface="Myriad Pro" pitchFamily="34" charset="0"/>
            </a:endParaRPr>
          </a:p>
          <a:p>
            <a:pPr marL="171450" indent="-171450">
              <a:buFont typeface="Arial" pitchFamily="34" charset="0"/>
              <a:buChar char="•"/>
            </a:pPr>
            <a:r>
              <a:rPr lang="en-US" sz="1200" b="0" i="0" dirty="0" smtClean="0">
                <a:latin typeface="Myriad Pro" pitchFamily="34" charset="0"/>
              </a:rPr>
              <a:t>For criminal matters, students wanted to see more procedural checklists, also information on what to expect in court.</a:t>
            </a:r>
          </a:p>
          <a:p>
            <a:pPr marL="171450" indent="-171450">
              <a:buFont typeface="Arial" pitchFamily="34" charset="0"/>
              <a:buChar char="•"/>
            </a:pPr>
            <a:endParaRPr lang="en-US" sz="1200" b="0" i="0" dirty="0">
              <a:latin typeface="Myriad Pro" pitchFamily="34" charset="0"/>
            </a:endParaRPr>
          </a:p>
          <a:p>
            <a:pPr marL="171450" indent="-171450">
              <a:buFont typeface="Arial" pitchFamily="34" charset="0"/>
              <a:buChar char="•"/>
            </a:pPr>
            <a:endParaRPr lang="en-US" sz="1200" b="0" i="0" dirty="0" smtClean="0">
              <a:latin typeface="Myriad Pro" pitchFamily="34" charset="0"/>
            </a:endParaRPr>
          </a:p>
          <a:p>
            <a:endParaRPr lang="en-US" sz="1200" b="0" i="0" dirty="0">
              <a:latin typeface="Myriad Pro"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64" y="1259403"/>
            <a:ext cx="3087889" cy="2551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508" y="3998335"/>
            <a:ext cx="3010992" cy="314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819131" y="6551640"/>
            <a:ext cx="5855160" cy="923330"/>
          </a:xfrm>
          <a:prstGeom prst="rect">
            <a:avLst/>
          </a:prstGeom>
          <a:noFill/>
        </p:spPr>
        <p:txBody>
          <a:bodyPr wrap="square" rtlCol="0">
            <a:spAutoFit/>
          </a:bodyPr>
          <a:lstStyle/>
          <a:p>
            <a:r>
              <a:rPr lang="en-US" sz="1400" dirty="0" smtClean="0">
                <a:solidFill>
                  <a:schemeClr val="accent6">
                    <a:lumMod val="75000"/>
                  </a:schemeClr>
                </a:solidFill>
                <a:latin typeface="Myriad Pro" pitchFamily="34" charset="0"/>
              </a:rPr>
              <a:t>There’s a lot of good information here with good headings.  I like sub-links and example forms which are useful, because we don’t know what we’re doing.</a:t>
            </a:r>
          </a:p>
          <a:p>
            <a:pPr algn="r"/>
            <a:r>
              <a:rPr lang="en-US" sz="1200" i="0" dirty="0" smtClean="0">
                <a:solidFill>
                  <a:schemeClr val="accent6">
                    <a:lumMod val="75000"/>
                  </a:schemeClr>
                </a:solidFill>
                <a:latin typeface="Myriad Pro" pitchFamily="34" charset="0"/>
              </a:rPr>
              <a:t>~ Senior, while looking at the Breaking a Lease page</a:t>
            </a:r>
            <a:endParaRPr lang="en-US" sz="1200" i="0" dirty="0">
              <a:solidFill>
                <a:schemeClr val="accent6">
                  <a:lumMod val="75000"/>
                </a:schemeClr>
              </a:solidFill>
              <a:latin typeface="Myriad Pro" pitchFamily="34" charset="0"/>
            </a:endParaRPr>
          </a:p>
        </p:txBody>
      </p:sp>
    </p:spTree>
    <p:extLst>
      <p:ext uri="{BB962C8B-B14F-4D97-AF65-F5344CB8AC3E}">
        <p14:creationId xmlns:p14="http://schemas.microsoft.com/office/powerpoint/2010/main" val="4181694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87550" y="2800350"/>
            <a:ext cx="5632450" cy="152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lnSpc>
                <a:spcPct val="75000"/>
              </a:lnSpc>
            </a:pPr>
            <a:r>
              <a:rPr lang="en-US" sz="6100" i="0" dirty="0" smtClean="0">
                <a:solidFill>
                  <a:schemeClr val="accent4">
                    <a:lumMod val="75000"/>
                  </a:schemeClr>
                </a:solidFill>
                <a:latin typeface="Myriad Pro" pitchFamily="34" charset="0"/>
              </a:rPr>
              <a:t>PHASE TWO RESULTS</a:t>
            </a:r>
            <a:endParaRPr lang="en-US" sz="6100" i="0" dirty="0">
              <a:solidFill>
                <a:schemeClr val="accent4">
                  <a:lumMod val="75000"/>
                </a:schemeClr>
              </a:solidFill>
              <a:latin typeface="Myriad Pro" pitchFamily="34" charset="0"/>
            </a:endParaRPr>
          </a:p>
        </p:txBody>
      </p:sp>
      <p:sp>
        <p:nvSpPr>
          <p:cNvPr id="3" name="Rectangle 2"/>
          <p:cNvSpPr/>
          <p:nvPr/>
        </p:nvSpPr>
        <p:spPr>
          <a:xfrm>
            <a:off x="0" y="2800350"/>
            <a:ext cx="1771650" cy="13017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3365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
          <p:cNvSpPr txBox="1">
            <a:spLocks noChangeArrowheads="1"/>
          </p:cNvSpPr>
          <p:nvPr/>
        </p:nvSpPr>
        <p:spPr bwMode="auto">
          <a:xfrm>
            <a:off x="0" y="252413"/>
            <a:ext cx="3678238"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algn="r" eaLnBrk="1" hangingPunct="1">
              <a:spcBef>
                <a:spcPct val="50000"/>
              </a:spcBef>
            </a:pPr>
            <a:r>
              <a:rPr lang="en-US" sz="2800" i="0" dirty="0" smtClean="0">
                <a:solidFill>
                  <a:schemeClr val="accent4">
                    <a:lumMod val="75000"/>
                  </a:schemeClr>
                </a:solidFill>
                <a:latin typeface="Myriad Pro" pitchFamily="34" charset="0"/>
              </a:rPr>
              <a:t>PHASE TWO RESULTS</a:t>
            </a:r>
            <a:endParaRPr lang="en-US" sz="2800" b="0" i="0" dirty="0">
              <a:solidFill>
                <a:schemeClr val="accent4">
                  <a:lumMod val="75000"/>
                </a:schemeClr>
              </a:solidFill>
              <a:latin typeface="Myriad Pro" pitchFamily="34" charset="0"/>
            </a:endParaRPr>
          </a:p>
        </p:txBody>
      </p:sp>
      <p:sp>
        <p:nvSpPr>
          <p:cNvPr id="8" name="Rectangle 7"/>
          <p:cNvSpPr>
            <a:spLocks noChangeArrowheads="1"/>
          </p:cNvSpPr>
          <p:nvPr/>
        </p:nvSpPr>
        <p:spPr bwMode="auto">
          <a:xfrm>
            <a:off x="3613905" y="1182695"/>
            <a:ext cx="2944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Most Important</a:t>
            </a:r>
          </a:p>
        </p:txBody>
      </p:sp>
      <p:sp>
        <p:nvSpPr>
          <p:cNvPr id="9" name="Rectangle 5"/>
          <p:cNvSpPr>
            <a:spLocks noChangeArrowheads="1"/>
          </p:cNvSpPr>
          <p:nvPr/>
        </p:nvSpPr>
        <p:spPr bwMode="auto">
          <a:xfrm>
            <a:off x="3613906" y="1628971"/>
            <a:ext cx="3018904" cy="527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pPr marL="171450" indent="-171450">
              <a:buFont typeface="Arial" pitchFamily="34" charset="0"/>
              <a:buChar char="•"/>
            </a:pPr>
            <a:r>
              <a:rPr lang="en-US" sz="1200" b="0" i="0" dirty="0" smtClean="0">
                <a:latin typeface="Myriad Pro" pitchFamily="34" charset="0"/>
              </a:rPr>
              <a:t>One of the most important issues relate to housing:</a:t>
            </a:r>
          </a:p>
          <a:p>
            <a:pPr marL="679450" lvl="1" indent="-171450">
              <a:buFont typeface="Arial" pitchFamily="34" charset="0"/>
              <a:buChar char="•"/>
            </a:pPr>
            <a:r>
              <a:rPr lang="en-US" sz="1200" b="0" i="0" dirty="0" smtClean="0">
                <a:latin typeface="Myriad Pro" pitchFamily="34" charset="0"/>
              </a:rPr>
              <a:t>Landlord/tenant problems</a:t>
            </a:r>
            <a:endParaRPr lang="en-US" sz="1200" b="0" i="0" dirty="0">
              <a:latin typeface="Myriad Pro" pitchFamily="34" charset="0"/>
            </a:endParaRPr>
          </a:p>
          <a:p>
            <a:pPr marL="679450" lvl="1" indent="-171450">
              <a:buFont typeface="Arial" pitchFamily="34" charset="0"/>
              <a:buChar char="•"/>
            </a:pPr>
            <a:r>
              <a:rPr lang="en-US" sz="1200" b="0" i="0" dirty="0">
                <a:latin typeface="Myriad Pro" pitchFamily="34" charset="0"/>
              </a:rPr>
              <a:t>R</a:t>
            </a:r>
            <a:r>
              <a:rPr lang="en-US" sz="1200" b="0" i="0" dirty="0" smtClean="0">
                <a:latin typeface="Myriad Pro" pitchFamily="34" charset="0"/>
              </a:rPr>
              <a:t>oommate </a:t>
            </a:r>
            <a:r>
              <a:rPr lang="en-US" sz="1200" b="0" i="0" dirty="0">
                <a:latin typeface="Myriad Pro" pitchFamily="34" charset="0"/>
              </a:rPr>
              <a:t>issues</a:t>
            </a:r>
          </a:p>
          <a:p>
            <a:pPr marL="679450" lvl="1" indent="-171450">
              <a:buFont typeface="Arial" pitchFamily="34" charset="0"/>
              <a:buChar char="•"/>
            </a:pPr>
            <a:r>
              <a:rPr lang="en-US" sz="1200" b="0" i="0" dirty="0">
                <a:latin typeface="Myriad Pro" pitchFamily="34" charset="0"/>
              </a:rPr>
              <a:t>S</a:t>
            </a:r>
            <a:r>
              <a:rPr lang="en-US" sz="1200" b="0" i="0" dirty="0" smtClean="0">
                <a:latin typeface="Myriad Pro" pitchFamily="34" charset="0"/>
              </a:rPr>
              <a:t>afety </a:t>
            </a:r>
            <a:r>
              <a:rPr lang="en-US" sz="1200" b="0" i="0" dirty="0">
                <a:latin typeface="Myriad Pro" pitchFamily="34" charset="0"/>
              </a:rPr>
              <a:t>concerns, e.g., domestic abuse with roommate</a:t>
            </a:r>
          </a:p>
          <a:p>
            <a:pPr marL="679450" lvl="1" indent="-171450">
              <a:buFont typeface="Arial" pitchFamily="34" charset="0"/>
              <a:buChar char="•"/>
            </a:pPr>
            <a:r>
              <a:rPr lang="en-US" sz="1200" b="0" i="0" dirty="0" smtClean="0">
                <a:latin typeface="Myriad Pro" pitchFamily="34" charset="0"/>
              </a:rPr>
              <a:t>House maintenance</a:t>
            </a:r>
            <a:endParaRPr lang="en-US" sz="1200" b="0" i="0" dirty="0">
              <a:latin typeface="Myriad Pro" pitchFamily="34" charset="0"/>
            </a:endParaRPr>
          </a:p>
          <a:p>
            <a:pPr marL="679450" lvl="1" indent="-171450">
              <a:buFont typeface="Arial" pitchFamily="34" charset="0"/>
              <a:buChar char="•"/>
            </a:pPr>
            <a:r>
              <a:rPr lang="en-US" sz="1200" b="0" i="0" dirty="0">
                <a:latin typeface="Myriad Pro" pitchFamily="34" charset="0"/>
              </a:rPr>
              <a:t>C</a:t>
            </a:r>
            <a:r>
              <a:rPr lang="en-US" sz="1200" b="0" i="0" dirty="0" smtClean="0">
                <a:latin typeface="Myriad Pro" pitchFamily="34" charset="0"/>
              </a:rPr>
              <a:t>ontracts </a:t>
            </a:r>
            <a:r>
              <a:rPr lang="en-US" sz="1200" b="0" i="0" dirty="0">
                <a:latin typeface="Myriad Pro" pitchFamily="34" charset="0"/>
              </a:rPr>
              <a:t>for off-campus living</a:t>
            </a:r>
          </a:p>
          <a:p>
            <a:pPr marL="679450" lvl="1" indent="-171450">
              <a:buFont typeface="Arial" pitchFamily="34" charset="0"/>
              <a:buChar char="•"/>
            </a:pPr>
            <a:r>
              <a:rPr lang="en-US" sz="1200" b="0" i="0" dirty="0">
                <a:latin typeface="Myriad Pro" pitchFamily="34" charset="0"/>
              </a:rPr>
              <a:t>D</a:t>
            </a:r>
            <a:r>
              <a:rPr lang="en-US" sz="1200" b="0" i="0" dirty="0" smtClean="0">
                <a:latin typeface="Myriad Pro" pitchFamily="34" charset="0"/>
              </a:rPr>
              <a:t>amage </a:t>
            </a:r>
            <a:r>
              <a:rPr lang="en-US" sz="1200" b="0" i="0" dirty="0">
                <a:latin typeface="Myriad Pro" pitchFamily="34" charset="0"/>
              </a:rPr>
              <a:t>deposit</a:t>
            </a:r>
          </a:p>
          <a:p>
            <a:pPr marL="679450" lvl="1" indent="-171450">
              <a:buFont typeface="Arial" pitchFamily="34" charset="0"/>
              <a:buChar char="•"/>
            </a:pPr>
            <a:r>
              <a:rPr lang="en-US" sz="1200" b="0" i="0" dirty="0">
                <a:latin typeface="Myriad Pro" pitchFamily="34" charset="0"/>
              </a:rPr>
              <a:t>N</a:t>
            </a:r>
            <a:r>
              <a:rPr lang="en-US" sz="1200" b="0" i="0" dirty="0" smtClean="0">
                <a:latin typeface="Myriad Pro" pitchFamily="34" charset="0"/>
              </a:rPr>
              <a:t>egotiating </a:t>
            </a:r>
            <a:r>
              <a:rPr lang="en-US" sz="1200" b="0" i="0" dirty="0">
                <a:latin typeface="Myriad Pro" pitchFamily="34" charset="0"/>
              </a:rPr>
              <a:t>leases</a:t>
            </a:r>
          </a:p>
          <a:p>
            <a:pPr marL="679450" lvl="1" indent="-171450">
              <a:buFont typeface="Arial" pitchFamily="34" charset="0"/>
              <a:buChar char="•"/>
            </a:pPr>
            <a:r>
              <a:rPr lang="en-US" sz="1200" b="0" i="0" dirty="0">
                <a:latin typeface="Myriad Pro" pitchFamily="34" charset="0"/>
              </a:rPr>
              <a:t>G</a:t>
            </a:r>
            <a:r>
              <a:rPr lang="en-US" sz="1200" b="0" i="0" dirty="0" smtClean="0">
                <a:latin typeface="Myriad Pro" pitchFamily="34" charset="0"/>
              </a:rPr>
              <a:t>etting </a:t>
            </a:r>
            <a:r>
              <a:rPr lang="en-US" sz="1200" b="0" i="0" dirty="0">
                <a:latin typeface="Myriad Pro" pitchFamily="34" charset="0"/>
              </a:rPr>
              <a:t>out of lease if roommate bails</a:t>
            </a:r>
          </a:p>
          <a:p>
            <a:pPr marL="679450" lvl="1" indent="-171450">
              <a:buFont typeface="Arial" pitchFamily="34" charset="0"/>
              <a:buChar char="•"/>
            </a:pPr>
            <a:r>
              <a:rPr lang="en-US" sz="1200" b="0" i="0" dirty="0">
                <a:latin typeface="Myriad Pro" pitchFamily="34" charset="0"/>
              </a:rPr>
              <a:t>L</a:t>
            </a:r>
            <a:r>
              <a:rPr lang="en-US" sz="1200" b="0" i="0" dirty="0" smtClean="0">
                <a:latin typeface="Myriad Pro" pitchFamily="34" charset="0"/>
              </a:rPr>
              <a:t>andlord </a:t>
            </a:r>
            <a:r>
              <a:rPr lang="en-US" sz="1200" b="0" i="0" dirty="0">
                <a:latin typeface="Myriad Pro" pitchFamily="34" charset="0"/>
              </a:rPr>
              <a:t>showing up unannounced or coming into </a:t>
            </a:r>
            <a:r>
              <a:rPr lang="en-US" sz="1200" b="0" i="0" dirty="0" smtClean="0">
                <a:latin typeface="Myriad Pro" pitchFamily="34" charset="0"/>
              </a:rPr>
              <a:t>apartment</a:t>
            </a:r>
          </a:p>
          <a:p>
            <a:pPr marL="679450" lvl="1" indent="-171450">
              <a:buFont typeface="Arial" pitchFamily="34" charset="0"/>
              <a:buChar char="•"/>
            </a:pPr>
            <a:endParaRPr lang="en-US" sz="1200" b="0" i="0" dirty="0">
              <a:latin typeface="Myriad Pro" pitchFamily="34" charset="0"/>
            </a:endParaRPr>
          </a:p>
          <a:p>
            <a:pPr marL="171450" indent="-171450">
              <a:buFont typeface="Arial" pitchFamily="34" charset="0"/>
              <a:buChar char="•"/>
            </a:pPr>
            <a:r>
              <a:rPr lang="en-US" sz="1200" b="0" i="0" dirty="0" smtClean="0">
                <a:latin typeface="Myriad Pro" pitchFamily="34" charset="0"/>
              </a:rPr>
              <a:t>Equally important were questions about dealing with the police:</a:t>
            </a:r>
          </a:p>
          <a:p>
            <a:pPr marL="679450" lvl="1" indent="-171450">
              <a:buFont typeface="Arial" pitchFamily="34" charset="0"/>
              <a:buChar char="•"/>
            </a:pPr>
            <a:r>
              <a:rPr lang="en-US" sz="1200" b="0" i="0" dirty="0" smtClean="0">
                <a:latin typeface="Myriad Pro" pitchFamily="34" charset="0"/>
              </a:rPr>
              <a:t>What are my rights </a:t>
            </a:r>
            <a:r>
              <a:rPr lang="en-US" sz="1200" b="0" i="0" dirty="0">
                <a:latin typeface="Myriad Pro" pitchFamily="34" charset="0"/>
              </a:rPr>
              <a:t>in dealing with the </a:t>
            </a:r>
            <a:r>
              <a:rPr lang="en-US" sz="1200" b="0" i="0" dirty="0" smtClean="0">
                <a:latin typeface="Myriad Pro" pitchFamily="34" charset="0"/>
              </a:rPr>
              <a:t>police?</a:t>
            </a:r>
            <a:endParaRPr lang="en-US" sz="1200" b="0" i="0" dirty="0">
              <a:latin typeface="Myriad Pro" pitchFamily="34" charset="0"/>
            </a:endParaRPr>
          </a:p>
          <a:p>
            <a:pPr marL="679450" lvl="1" indent="-171450">
              <a:buFont typeface="Arial" pitchFamily="34" charset="0"/>
              <a:buChar char="•"/>
            </a:pPr>
            <a:r>
              <a:rPr lang="en-US" sz="1200" b="0" i="0" dirty="0" smtClean="0">
                <a:latin typeface="Myriad Pro" pitchFamily="34" charset="0"/>
              </a:rPr>
              <a:t>Talking </a:t>
            </a:r>
            <a:r>
              <a:rPr lang="en-US" sz="1200" b="0" i="0" dirty="0">
                <a:latin typeface="Myriad Pro" pitchFamily="34" charset="0"/>
              </a:rPr>
              <a:t>too much when police show up</a:t>
            </a:r>
          </a:p>
          <a:p>
            <a:pPr marL="679450" lvl="1" indent="-171450">
              <a:buFont typeface="Arial" pitchFamily="34" charset="0"/>
              <a:buChar char="•"/>
            </a:pPr>
            <a:r>
              <a:rPr lang="en-US" sz="1200" b="0" i="0" dirty="0" smtClean="0">
                <a:latin typeface="Myriad Pro" pitchFamily="34" charset="0"/>
              </a:rPr>
              <a:t>Letting </a:t>
            </a:r>
            <a:r>
              <a:rPr lang="en-US" sz="1200" b="0" i="0" dirty="0">
                <a:latin typeface="Myriad Pro" pitchFamily="34" charset="0"/>
              </a:rPr>
              <a:t>police into the house</a:t>
            </a:r>
          </a:p>
          <a:p>
            <a:pPr marL="679450" lvl="1" indent="-171450">
              <a:buFont typeface="Arial" pitchFamily="34" charset="0"/>
              <a:buChar char="•"/>
            </a:pPr>
            <a:r>
              <a:rPr lang="en-US" sz="1200" b="0" i="0" dirty="0" smtClean="0">
                <a:latin typeface="Myriad Pro" pitchFamily="34" charset="0"/>
              </a:rPr>
              <a:t>When </a:t>
            </a:r>
            <a:r>
              <a:rPr lang="en-US" sz="1200" b="0" i="0" dirty="0">
                <a:latin typeface="Myriad Pro" pitchFamily="34" charset="0"/>
              </a:rPr>
              <a:t>to call the police</a:t>
            </a:r>
          </a:p>
          <a:p>
            <a:pPr marL="679450" lvl="1" indent="-171450">
              <a:buFont typeface="Arial" pitchFamily="34" charset="0"/>
              <a:buChar char="•"/>
            </a:pPr>
            <a:endParaRPr lang="en-US" sz="1200" b="0" i="0" dirty="0" smtClean="0">
              <a:latin typeface="Myriad Pro" pitchFamily="34" charset="0"/>
            </a:endParaRPr>
          </a:p>
          <a:p>
            <a:pPr marL="679450" lvl="1" indent="-171450">
              <a:buFont typeface="Arial" pitchFamily="34" charset="0"/>
              <a:buChar char="•"/>
            </a:pPr>
            <a:endParaRPr lang="en-US" sz="1200" b="0" i="0" dirty="0">
              <a:latin typeface="Myriad Pro" pitchFamily="34" charset="0"/>
            </a:endParaRPr>
          </a:p>
          <a:p>
            <a:pPr marL="679450" lvl="1" indent="-171450">
              <a:buFont typeface="Arial" pitchFamily="34" charset="0"/>
              <a:buChar char="•"/>
            </a:pPr>
            <a:endParaRPr lang="en-US" sz="1200" b="0" i="0" dirty="0" smtClean="0">
              <a:latin typeface="Myriad Pro" pitchFamily="34" charset="0"/>
            </a:endParaRPr>
          </a:p>
          <a:p>
            <a:endParaRPr lang="en-US" sz="1200" b="0" i="0" dirty="0" smtClean="0">
              <a:latin typeface="Myriad Pro" pitchFamily="34" charset="0"/>
            </a:endParaRPr>
          </a:p>
        </p:txBody>
      </p:sp>
      <p:sp>
        <p:nvSpPr>
          <p:cNvPr id="24" name="TextBox 23"/>
          <p:cNvSpPr txBox="1"/>
          <p:nvPr/>
        </p:nvSpPr>
        <p:spPr>
          <a:xfrm>
            <a:off x="9448800" y="7420131"/>
            <a:ext cx="429718" cy="246221"/>
          </a:xfrm>
          <a:prstGeom prst="rect">
            <a:avLst/>
          </a:prstGeom>
          <a:noFill/>
        </p:spPr>
        <p:txBody>
          <a:bodyPr wrap="square" rtlCol="0">
            <a:spAutoFit/>
          </a:bodyPr>
          <a:lstStyle/>
          <a:p>
            <a:pPr algn="ctr"/>
            <a:r>
              <a:rPr lang="en-US" sz="1000" b="0" i="0" dirty="0" smtClean="0">
                <a:latin typeface="Myriad Pro" pitchFamily="34" charset="0"/>
              </a:rPr>
              <a:t>13</a:t>
            </a:r>
            <a:endParaRPr lang="en-US" sz="1000" b="0" i="0" dirty="0">
              <a:latin typeface="Myriad Pro" pitchFamily="34" charset="0"/>
            </a:endParaRPr>
          </a:p>
        </p:txBody>
      </p:sp>
      <p:sp>
        <p:nvSpPr>
          <p:cNvPr id="10" name="Text Box 4"/>
          <p:cNvSpPr txBox="1">
            <a:spLocks noChangeArrowheads="1"/>
          </p:cNvSpPr>
          <p:nvPr/>
        </p:nvSpPr>
        <p:spPr bwMode="auto">
          <a:xfrm>
            <a:off x="3736738" y="262942"/>
            <a:ext cx="6001372"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pPr>
            <a:r>
              <a:rPr lang="en-US" sz="2800" b="0" i="0" dirty="0" smtClean="0">
                <a:solidFill>
                  <a:schemeClr val="bg1"/>
                </a:solidFill>
                <a:latin typeface="Myriad Pro" pitchFamily="34" charset="0"/>
              </a:rPr>
              <a:t>Legal Issues Important to Students </a:t>
            </a:r>
            <a:endParaRPr lang="en-US" sz="2800" b="0" i="0" dirty="0">
              <a:solidFill>
                <a:schemeClr val="bg1"/>
              </a:solidFill>
              <a:latin typeface="Myriad Pro" pitchFamily="34" charset="0"/>
            </a:endParaRPr>
          </a:p>
        </p:txBody>
      </p:sp>
      <p:sp>
        <p:nvSpPr>
          <p:cNvPr id="11" name="Rectangle 10"/>
          <p:cNvSpPr>
            <a:spLocks noChangeArrowheads="1"/>
          </p:cNvSpPr>
          <p:nvPr/>
        </p:nvSpPr>
        <p:spPr bwMode="auto">
          <a:xfrm>
            <a:off x="6793831" y="1193393"/>
            <a:ext cx="2944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Also Important</a:t>
            </a:r>
          </a:p>
        </p:txBody>
      </p:sp>
      <p:sp>
        <p:nvSpPr>
          <p:cNvPr id="12" name="Rectangle 5"/>
          <p:cNvSpPr>
            <a:spLocks noChangeArrowheads="1"/>
          </p:cNvSpPr>
          <p:nvPr/>
        </p:nvSpPr>
        <p:spPr bwMode="auto">
          <a:xfrm>
            <a:off x="6793832" y="1639669"/>
            <a:ext cx="3018904" cy="231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pPr marL="171450" indent="-171450">
              <a:buFont typeface="Arial" pitchFamily="34" charset="0"/>
              <a:buChar char="•"/>
            </a:pPr>
            <a:r>
              <a:rPr lang="en-US" sz="1200" b="0" i="0" dirty="0" smtClean="0">
                <a:latin typeface="Myriad Pro" pitchFamily="34" charset="0"/>
              </a:rPr>
              <a:t>Students also wanted help in handling noise violations.  They mentioned the party packs  distributed by Off Campus Life.</a:t>
            </a:r>
          </a:p>
          <a:p>
            <a:pPr marL="171450" indent="-171450">
              <a:buFont typeface="Arial" pitchFamily="34" charset="0"/>
              <a:buChar char="•"/>
            </a:pPr>
            <a:endParaRPr lang="en-US" sz="1200" b="0" i="0" dirty="0">
              <a:latin typeface="Myriad Pro" pitchFamily="34" charset="0"/>
            </a:endParaRPr>
          </a:p>
          <a:p>
            <a:pPr marL="171450" indent="-171450">
              <a:buFont typeface="Arial" pitchFamily="34" charset="0"/>
              <a:buChar char="•"/>
            </a:pPr>
            <a:r>
              <a:rPr lang="en-US" sz="1200" b="0" i="0" dirty="0" smtClean="0">
                <a:latin typeface="Myriad Pro" pitchFamily="34" charset="0"/>
              </a:rPr>
              <a:t>There are also issues unique to international students, who may not be as familiar with U.S. laws or legal processes, e.g., such as knowing the legal drinking age.  </a:t>
            </a:r>
            <a:endParaRPr lang="en-US" sz="1200" b="0" i="0" dirty="0">
              <a:latin typeface="Myriad Pro" pitchFamily="34" charset="0"/>
            </a:endParaRPr>
          </a:p>
          <a:p>
            <a:pPr marL="171450" indent="-171450">
              <a:buFont typeface="Arial" pitchFamily="34" charset="0"/>
              <a:buChar char="•"/>
            </a:pPr>
            <a:endParaRPr lang="en-US" sz="1200" b="0" i="0" dirty="0" smtClean="0">
              <a:latin typeface="Myriad Pro" pitchFamily="34" charset="0"/>
            </a:endParaRPr>
          </a:p>
          <a:p>
            <a:endParaRPr lang="en-US" sz="1200" b="0" i="0" dirty="0">
              <a:latin typeface="Myriad Pro" pitchFamily="34" charset="0"/>
            </a:endParaRPr>
          </a:p>
        </p:txBody>
      </p:sp>
      <p:pic>
        <p:nvPicPr>
          <p:cNvPr id="2050" name="Picture 2" descr="http://www.choice32.com/wp-content/uploads/2010/03/business_management_flip_ch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648" y="1382750"/>
            <a:ext cx="2986941" cy="19883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45648" y="3378237"/>
            <a:ext cx="2929609" cy="553998"/>
          </a:xfrm>
          <a:prstGeom prst="rect">
            <a:avLst/>
          </a:prstGeom>
          <a:noFill/>
        </p:spPr>
        <p:txBody>
          <a:bodyPr wrap="square" rtlCol="0">
            <a:spAutoFit/>
          </a:bodyPr>
          <a:lstStyle/>
          <a:p>
            <a:r>
              <a:rPr lang="en-US" sz="1000" b="0" i="0" dirty="0" smtClean="0">
                <a:latin typeface="Myriad Pro" pitchFamily="34" charset="0"/>
              </a:rPr>
              <a:t>In the first focus group, students brainstormed a list of important legal issues and then voted on which ones were most important.</a:t>
            </a:r>
            <a:endParaRPr lang="en-US" sz="1000" b="0" i="0" dirty="0">
              <a:latin typeface="Myriad Pro" pitchFamily="34" charset="0"/>
            </a:endParaRPr>
          </a:p>
        </p:txBody>
      </p:sp>
      <p:sp>
        <p:nvSpPr>
          <p:cNvPr id="15" name="TextBox 14"/>
          <p:cNvSpPr txBox="1"/>
          <p:nvPr/>
        </p:nvSpPr>
        <p:spPr>
          <a:xfrm>
            <a:off x="345647" y="4375747"/>
            <a:ext cx="2986941" cy="1815882"/>
          </a:xfrm>
          <a:prstGeom prst="rect">
            <a:avLst/>
          </a:prstGeom>
          <a:noFill/>
        </p:spPr>
        <p:txBody>
          <a:bodyPr wrap="square" rtlCol="0">
            <a:spAutoFit/>
          </a:bodyPr>
          <a:lstStyle/>
          <a:p>
            <a:r>
              <a:rPr lang="en-US" sz="1400" dirty="0" smtClean="0">
                <a:solidFill>
                  <a:schemeClr val="accent6">
                    <a:lumMod val="75000"/>
                  </a:schemeClr>
                </a:solidFill>
                <a:latin typeface="Myriad Pro" pitchFamily="34" charset="0"/>
              </a:rPr>
              <a:t>If I received a Minor in Possession ticket, the first thing I would do is go to </a:t>
            </a:r>
            <a:r>
              <a:rPr lang="en-US" sz="1400" dirty="0">
                <a:solidFill>
                  <a:schemeClr val="accent6">
                    <a:lumMod val="75000"/>
                  </a:schemeClr>
                </a:solidFill>
                <a:latin typeface="Myriad Pro" pitchFamily="34" charset="0"/>
              </a:rPr>
              <a:t>the police ask them for help in how to cancel the history or do less </a:t>
            </a:r>
            <a:r>
              <a:rPr lang="en-US" sz="1400" dirty="0" smtClean="0">
                <a:solidFill>
                  <a:schemeClr val="accent6">
                    <a:lumMod val="75000"/>
                  </a:schemeClr>
                </a:solidFill>
                <a:latin typeface="Myriad Pro" pitchFamily="34" charset="0"/>
              </a:rPr>
              <a:t>damage.  The police have the best idea.  I wouldn’t think to talk to an attorney.</a:t>
            </a:r>
          </a:p>
          <a:p>
            <a:pPr algn="r"/>
            <a:r>
              <a:rPr lang="en-US" sz="1200" i="0" dirty="0" smtClean="0">
                <a:solidFill>
                  <a:schemeClr val="accent6">
                    <a:lumMod val="75000"/>
                  </a:schemeClr>
                </a:solidFill>
                <a:latin typeface="Myriad Pro" pitchFamily="34" charset="0"/>
              </a:rPr>
              <a:t>~ Chinese Student</a:t>
            </a:r>
            <a:endParaRPr lang="en-US" sz="1200" i="0" dirty="0">
              <a:solidFill>
                <a:schemeClr val="accent6">
                  <a:lumMod val="75000"/>
                </a:schemeClr>
              </a:solidFill>
              <a:latin typeface="Myriad Pro" pitchFamily="34" charset="0"/>
            </a:endParaRPr>
          </a:p>
        </p:txBody>
      </p:sp>
      <p:sp>
        <p:nvSpPr>
          <p:cNvPr id="16" name="Rectangle 15"/>
          <p:cNvSpPr>
            <a:spLocks noChangeArrowheads="1"/>
          </p:cNvSpPr>
          <p:nvPr/>
        </p:nvSpPr>
        <p:spPr bwMode="auto">
          <a:xfrm>
            <a:off x="6868457" y="4065677"/>
            <a:ext cx="2944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Students didn’t realize…</a:t>
            </a:r>
          </a:p>
        </p:txBody>
      </p:sp>
      <p:sp>
        <p:nvSpPr>
          <p:cNvPr id="17" name="Rectangle 5"/>
          <p:cNvSpPr>
            <a:spLocks noChangeArrowheads="1"/>
          </p:cNvSpPr>
          <p:nvPr/>
        </p:nvSpPr>
        <p:spPr bwMode="auto">
          <a:xfrm>
            <a:off x="6868457" y="4516915"/>
            <a:ext cx="3018904" cy="158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pPr marL="171450" indent="-171450">
              <a:buFont typeface="Arial" pitchFamily="34" charset="0"/>
              <a:buChar char="•"/>
            </a:pPr>
            <a:r>
              <a:rPr lang="en-US" sz="1200" b="0" i="0" dirty="0" smtClean="0">
                <a:latin typeface="Myriad Pro" pitchFamily="34" charset="0"/>
              </a:rPr>
              <a:t>…they could also get help in preparing for a trip abroad or</a:t>
            </a:r>
          </a:p>
          <a:p>
            <a:pPr marL="171450" indent="-171450">
              <a:buFont typeface="Arial" pitchFamily="34" charset="0"/>
              <a:buChar char="•"/>
            </a:pPr>
            <a:endParaRPr lang="en-US" sz="1200" b="0" i="0" dirty="0">
              <a:latin typeface="Myriad Pro" pitchFamily="34" charset="0"/>
            </a:endParaRPr>
          </a:p>
          <a:p>
            <a:pPr marL="171450" indent="-171450">
              <a:buFont typeface="Arial" pitchFamily="34" charset="0"/>
              <a:buChar char="•"/>
            </a:pPr>
            <a:r>
              <a:rPr lang="en-US" sz="1200" b="0" i="0" dirty="0">
                <a:latin typeface="Myriad Pro" pitchFamily="34" charset="0"/>
              </a:rPr>
              <a:t>d</a:t>
            </a:r>
            <a:r>
              <a:rPr lang="en-US" sz="1200" b="0" i="0" dirty="0" smtClean="0">
                <a:latin typeface="Myriad Pro" pitchFamily="34" charset="0"/>
              </a:rPr>
              <a:t>ealing with life issues such as purchasing a car, dealing with credit problems or writing a will</a:t>
            </a:r>
            <a:endParaRPr lang="en-US" sz="1200" b="0" i="0" dirty="0">
              <a:latin typeface="Myriad Pro" pitchFamily="34" charset="0"/>
            </a:endParaRPr>
          </a:p>
          <a:p>
            <a:pPr marL="171450" indent="-171450">
              <a:buFont typeface="Arial" pitchFamily="34" charset="0"/>
              <a:buChar char="•"/>
            </a:pPr>
            <a:endParaRPr lang="en-US" sz="1200" b="0" i="0" dirty="0" smtClean="0">
              <a:latin typeface="Myriad Pro" pitchFamily="34" charset="0"/>
            </a:endParaRPr>
          </a:p>
          <a:p>
            <a:endParaRPr lang="en-US" sz="1200" b="0" i="0" dirty="0">
              <a:latin typeface="Myriad Pro" pitchFamily="34" charset="0"/>
            </a:endParaRPr>
          </a:p>
        </p:txBody>
      </p:sp>
    </p:spTree>
    <p:extLst>
      <p:ext uri="{BB962C8B-B14F-4D97-AF65-F5344CB8AC3E}">
        <p14:creationId xmlns:p14="http://schemas.microsoft.com/office/powerpoint/2010/main" val="216598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
          <p:cNvSpPr txBox="1">
            <a:spLocks noChangeArrowheads="1"/>
          </p:cNvSpPr>
          <p:nvPr/>
        </p:nvSpPr>
        <p:spPr bwMode="auto">
          <a:xfrm>
            <a:off x="0" y="252413"/>
            <a:ext cx="3678238"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algn="r" eaLnBrk="1" hangingPunct="1">
              <a:spcBef>
                <a:spcPct val="50000"/>
              </a:spcBef>
            </a:pPr>
            <a:r>
              <a:rPr lang="en-US" sz="2800" i="0" dirty="0" smtClean="0">
                <a:solidFill>
                  <a:schemeClr val="accent4">
                    <a:lumMod val="75000"/>
                  </a:schemeClr>
                </a:solidFill>
                <a:latin typeface="Myriad Pro" pitchFamily="34" charset="0"/>
              </a:rPr>
              <a:t>PHASE TWO RESULTS</a:t>
            </a:r>
            <a:endParaRPr lang="en-US" sz="2800" b="0" i="0" dirty="0">
              <a:solidFill>
                <a:schemeClr val="accent4">
                  <a:lumMod val="75000"/>
                </a:schemeClr>
              </a:solidFill>
              <a:latin typeface="Myriad Pro" pitchFamily="34" charset="0"/>
            </a:endParaRPr>
          </a:p>
        </p:txBody>
      </p:sp>
      <p:sp>
        <p:nvSpPr>
          <p:cNvPr id="8" name="Rectangle 7"/>
          <p:cNvSpPr>
            <a:spLocks noChangeArrowheads="1"/>
          </p:cNvSpPr>
          <p:nvPr/>
        </p:nvSpPr>
        <p:spPr bwMode="auto">
          <a:xfrm>
            <a:off x="3613905" y="1182695"/>
            <a:ext cx="2944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Good News</a:t>
            </a:r>
          </a:p>
        </p:txBody>
      </p:sp>
      <p:sp>
        <p:nvSpPr>
          <p:cNvPr id="9" name="Rectangle 5"/>
          <p:cNvSpPr>
            <a:spLocks noChangeArrowheads="1"/>
          </p:cNvSpPr>
          <p:nvPr/>
        </p:nvSpPr>
        <p:spPr bwMode="auto">
          <a:xfrm>
            <a:off x="3613906" y="1628971"/>
            <a:ext cx="3018904" cy="351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pPr marL="171450" indent="-171450">
              <a:buFont typeface="Arial" pitchFamily="34" charset="0"/>
              <a:buChar char="•"/>
            </a:pPr>
            <a:r>
              <a:rPr lang="en-US" sz="1400" b="0" i="0" dirty="0" smtClean="0">
                <a:latin typeface="Myriad Pro" pitchFamily="34" charset="0"/>
              </a:rPr>
              <a:t>Those students who had interacted with Student Legal Services had a good experience.  </a:t>
            </a:r>
          </a:p>
          <a:p>
            <a:pPr marL="679450" lvl="1" indent="-171450">
              <a:buFont typeface="Arial" pitchFamily="34" charset="0"/>
              <a:buChar char="•"/>
            </a:pPr>
            <a:endParaRPr lang="en-US" sz="1400" b="0" i="0" dirty="0">
              <a:latin typeface="Myriad Pro" pitchFamily="34" charset="0"/>
            </a:endParaRPr>
          </a:p>
          <a:p>
            <a:pPr marL="171450" indent="-171450">
              <a:buFont typeface="Arial" pitchFamily="34" charset="0"/>
              <a:buChar char="•"/>
            </a:pPr>
            <a:r>
              <a:rPr lang="en-US" sz="1400" b="0" i="0" dirty="0" smtClean="0">
                <a:latin typeface="Myriad Pro" pitchFamily="34" charset="0"/>
              </a:rPr>
              <a:t>Majority of older students (not freshman and sophomores) were aware of SLS.</a:t>
            </a:r>
          </a:p>
          <a:p>
            <a:pPr marL="171450" indent="-171450">
              <a:buFont typeface="Arial" pitchFamily="34" charset="0"/>
              <a:buChar char="•"/>
            </a:pPr>
            <a:endParaRPr lang="en-US" sz="1400" b="0" i="0" dirty="0">
              <a:latin typeface="Myriad Pro" pitchFamily="34" charset="0"/>
            </a:endParaRPr>
          </a:p>
          <a:p>
            <a:pPr marL="171450" indent="-171450">
              <a:buFont typeface="Arial" pitchFamily="34" charset="0"/>
              <a:buChar char="•"/>
            </a:pPr>
            <a:r>
              <a:rPr lang="en-US" sz="1400" b="0" i="0" dirty="0" smtClean="0">
                <a:latin typeface="Myriad Pro" pitchFamily="34" charset="0"/>
              </a:rPr>
              <a:t>A couple of students still had playing cards with info about SLS.</a:t>
            </a:r>
          </a:p>
          <a:p>
            <a:pPr marL="171450" indent="-171450">
              <a:buFont typeface="Arial" pitchFamily="34" charset="0"/>
              <a:buChar char="•"/>
            </a:pPr>
            <a:endParaRPr lang="en-US" sz="1400" b="0" i="0" dirty="0">
              <a:latin typeface="Myriad Pro" pitchFamily="34" charset="0"/>
            </a:endParaRPr>
          </a:p>
          <a:p>
            <a:pPr marL="171450" indent="-171450">
              <a:buFont typeface="Arial" pitchFamily="34" charset="0"/>
              <a:buChar char="•"/>
            </a:pPr>
            <a:r>
              <a:rPr lang="en-US" sz="1400" b="0" i="0" dirty="0" smtClean="0">
                <a:latin typeface="Myriad Pro" pitchFamily="34" charset="0"/>
              </a:rPr>
              <a:t>One student mentioned attending an SLS presentation.</a:t>
            </a:r>
          </a:p>
          <a:p>
            <a:pPr marL="679450" lvl="1" indent="-171450">
              <a:buFont typeface="Arial" pitchFamily="34" charset="0"/>
              <a:buChar char="•"/>
            </a:pPr>
            <a:endParaRPr lang="en-US" sz="1400" b="0" i="0" dirty="0">
              <a:latin typeface="Myriad Pro" pitchFamily="34" charset="0"/>
            </a:endParaRPr>
          </a:p>
          <a:p>
            <a:pPr marL="679450" lvl="1" indent="-171450">
              <a:buFont typeface="Arial" pitchFamily="34" charset="0"/>
              <a:buChar char="•"/>
            </a:pPr>
            <a:endParaRPr lang="en-US" sz="1400" b="0" i="0" dirty="0" smtClean="0">
              <a:latin typeface="Myriad Pro" pitchFamily="34" charset="0"/>
            </a:endParaRPr>
          </a:p>
          <a:p>
            <a:endParaRPr lang="en-US" sz="1200" b="0" i="0" dirty="0" smtClean="0">
              <a:latin typeface="Myriad Pro" pitchFamily="34" charset="0"/>
            </a:endParaRPr>
          </a:p>
        </p:txBody>
      </p:sp>
      <p:sp>
        <p:nvSpPr>
          <p:cNvPr id="24" name="TextBox 23"/>
          <p:cNvSpPr txBox="1"/>
          <p:nvPr/>
        </p:nvSpPr>
        <p:spPr>
          <a:xfrm>
            <a:off x="9448800" y="7420131"/>
            <a:ext cx="429718" cy="246221"/>
          </a:xfrm>
          <a:prstGeom prst="rect">
            <a:avLst/>
          </a:prstGeom>
          <a:noFill/>
        </p:spPr>
        <p:txBody>
          <a:bodyPr wrap="square" rtlCol="0">
            <a:spAutoFit/>
          </a:bodyPr>
          <a:lstStyle/>
          <a:p>
            <a:pPr algn="ctr"/>
            <a:r>
              <a:rPr lang="en-US" sz="1000" b="0" i="0" dirty="0" smtClean="0">
                <a:latin typeface="Myriad Pro" pitchFamily="34" charset="0"/>
              </a:rPr>
              <a:t>14</a:t>
            </a:r>
            <a:endParaRPr lang="en-US" sz="1000" b="0" i="0" dirty="0">
              <a:latin typeface="Myriad Pro" pitchFamily="34" charset="0"/>
            </a:endParaRPr>
          </a:p>
        </p:txBody>
      </p:sp>
      <p:sp>
        <p:nvSpPr>
          <p:cNvPr id="10" name="Text Box 4"/>
          <p:cNvSpPr txBox="1">
            <a:spLocks noChangeArrowheads="1"/>
          </p:cNvSpPr>
          <p:nvPr/>
        </p:nvSpPr>
        <p:spPr bwMode="auto">
          <a:xfrm>
            <a:off x="3736738" y="262942"/>
            <a:ext cx="6001372"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pPr>
            <a:r>
              <a:rPr lang="en-US" sz="2800" b="0" i="0" dirty="0" smtClean="0">
                <a:solidFill>
                  <a:schemeClr val="bg1"/>
                </a:solidFill>
                <a:latin typeface="Myriad Pro" pitchFamily="34" charset="0"/>
              </a:rPr>
              <a:t>Feedback on Current Outreach Efforts</a:t>
            </a:r>
            <a:endParaRPr lang="en-US" sz="2800" b="0" i="0" dirty="0">
              <a:solidFill>
                <a:schemeClr val="bg1"/>
              </a:solidFill>
              <a:latin typeface="Myriad Pro" pitchFamily="34" charset="0"/>
            </a:endParaRPr>
          </a:p>
        </p:txBody>
      </p:sp>
      <p:sp>
        <p:nvSpPr>
          <p:cNvPr id="11" name="Rectangle 10"/>
          <p:cNvSpPr>
            <a:spLocks noChangeArrowheads="1"/>
          </p:cNvSpPr>
          <p:nvPr/>
        </p:nvSpPr>
        <p:spPr bwMode="auto">
          <a:xfrm>
            <a:off x="6793831" y="1193393"/>
            <a:ext cx="2944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Areas for Improvement</a:t>
            </a:r>
          </a:p>
        </p:txBody>
      </p:sp>
      <p:sp>
        <p:nvSpPr>
          <p:cNvPr id="12" name="Rectangle 5"/>
          <p:cNvSpPr>
            <a:spLocks noChangeArrowheads="1"/>
          </p:cNvSpPr>
          <p:nvPr/>
        </p:nvSpPr>
        <p:spPr bwMode="auto">
          <a:xfrm>
            <a:off x="6793832" y="1639669"/>
            <a:ext cx="3018904" cy="31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pPr marL="171450" indent="-171450">
              <a:buFont typeface="Arial" pitchFamily="34" charset="0"/>
              <a:buChar char="•"/>
            </a:pPr>
            <a:r>
              <a:rPr lang="en-US" sz="1400" b="0" i="0" dirty="0" smtClean="0">
                <a:latin typeface="Myriad Pro" pitchFamily="34" charset="0"/>
              </a:rPr>
              <a:t>None of the students remembered reading the SLS columns in the Collegian:</a:t>
            </a:r>
          </a:p>
          <a:p>
            <a:pPr marL="679450" lvl="1" indent="-171450">
              <a:buFont typeface="Arial" pitchFamily="34" charset="0"/>
              <a:buChar char="•"/>
            </a:pPr>
            <a:r>
              <a:rPr lang="en-US" sz="1400" b="0" i="0" dirty="0" smtClean="0">
                <a:latin typeface="Myriad Pro" pitchFamily="34" charset="0"/>
              </a:rPr>
              <a:t>Didn’t like the graphic</a:t>
            </a:r>
          </a:p>
          <a:p>
            <a:pPr marL="679450" lvl="1" indent="-171450">
              <a:buFont typeface="Arial" pitchFamily="34" charset="0"/>
              <a:buChar char="•"/>
            </a:pPr>
            <a:r>
              <a:rPr lang="en-US" sz="1400" b="0" i="0" dirty="0" smtClean="0">
                <a:latin typeface="Myriad Pro" pitchFamily="34" charset="0"/>
              </a:rPr>
              <a:t>Titles not catchy enough</a:t>
            </a:r>
          </a:p>
          <a:p>
            <a:pPr marL="679450" lvl="1" indent="-171450">
              <a:buFont typeface="Arial" pitchFamily="34" charset="0"/>
              <a:buChar char="•"/>
            </a:pPr>
            <a:r>
              <a:rPr lang="en-US" sz="1400" b="0" i="0" dirty="0" smtClean="0">
                <a:latin typeface="Myriad Pro" pitchFamily="34" charset="0"/>
              </a:rPr>
              <a:t>Wrong placement in the paper; better on the back page or near the police report</a:t>
            </a:r>
          </a:p>
          <a:p>
            <a:pPr marL="679450" lvl="1" indent="-171450">
              <a:buFont typeface="Arial" pitchFamily="34" charset="0"/>
              <a:buChar char="•"/>
            </a:pPr>
            <a:endParaRPr lang="en-US" sz="1400" b="0" i="0" dirty="0">
              <a:latin typeface="Myriad Pro" pitchFamily="34" charset="0"/>
            </a:endParaRPr>
          </a:p>
          <a:p>
            <a:pPr marL="171450" indent="-171450">
              <a:buFont typeface="Arial" pitchFamily="34" charset="0"/>
              <a:buChar char="•"/>
            </a:pPr>
            <a:r>
              <a:rPr lang="en-US" sz="1400" b="0" i="0" dirty="0" smtClean="0">
                <a:latin typeface="Myriad Pro" pitchFamily="34" charset="0"/>
              </a:rPr>
              <a:t>These students didn’t remember seeing the SLS cards on the tables in the Student Union.</a:t>
            </a:r>
          </a:p>
          <a:p>
            <a:pPr lvl="1" indent="0"/>
            <a:endParaRPr lang="en-US" sz="1400" b="0" i="0" dirty="0">
              <a:latin typeface="Myriad Pro"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972" y="1639669"/>
            <a:ext cx="3232254" cy="2856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726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
          <p:cNvSpPr txBox="1">
            <a:spLocks noChangeArrowheads="1"/>
          </p:cNvSpPr>
          <p:nvPr/>
        </p:nvSpPr>
        <p:spPr bwMode="auto">
          <a:xfrm>
            <a:off x="0" y="252413"/>
            <a:ext cx="3678238"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algn="r" eaLnBrk="1" hangingPunct="1">
              <a:spcBef>
                <a:spcPct val="50000"/>
              </a:spcBef>
            </a:pPr>
            <a:r>
              <a:rPr lang="en-US" sz="2800" i="0" dirty="0" smtClean="0">
                <a:solidFill>
                  <a:schemeClr val="accent4">
                    <a:lumMod val="75000"/>
                  </a:schemeClr>
                </a:solidFill>
                <a:latin typeface="Myriad Pro" pitchFamily="34" charset="0"/>
              </a:rPr>
              <a:t>PHASE TWO RESULTS</a:t>
            </a:r>
            <a:endParaRPr lang="en-US" sz="2800" b="0" i="0" dirty="0">
              <a:solidFill>
                <a:schemeClr val="accent4">
                  <a:lumMod val="75000"/>
                </a:schemeClr>
              </a:solidFill>
              <a:latin typeface="Myriad Pro" pitchFamily="34" charset="0"/>
            </a:endParaRPr>
          </a:p>
        </p:txBody>
      </p:sp>
      <p:sp>
        <p:nvSpPr>
          <p:cNvPr id="24" name="TextBox 23"/>
          <p:cNvSpPr txBox="1"/>
          <p:nvPr/>
        </p:nvSpPr>
        <p:spPr>
          <a:xfrm>
            <a:off x="9448800" y="7420131"/>
            <a:ext cx="429718" cy="246221"/>
          </a:xfrm>
          <a:prstGeom prst="rect">
            <a:avLst/>
          </a:prstGeom>
          <a:noFill/>
        </p:spPr>
        <p:txBody>
          <a:bodyPr wrap="square" rtlCol="0">
            <a:spAutoFit/>
          </a:bodyPr>
          <a:lstStyle/>
          <a:p>
            <a:pPr algn="ctr"/>
            <a:r>
              <a:rPr lang="en-US" sz="1000" b="0" i="0" dirty="0" smtClean="0">
                <a:latin typeface="Myriad Pro" pitchFamily="34" charset="0"/>
              </a:rPr>
              <a:t>15</a:t>
            </a:r>
            <a:endParaRPr lang="en-US" sz="1000" b="0" i="0" dirty="0">
              <a:latin typeface="Myriad Pro" pitchFamily="34" charset="0"/>
            </a:endParaRPr>
          </a:p>
        </p:txBody>
      </p:sp>
      <p:sp>
        <p:nvSpPr>
          <p:cNvPr id="10" name="Text Box 4"/>
          <p:cNvSpPr txBox="1">
            <a:spLocks noChangeArrowheads="1"/>
          </p:cNvSpPr>
          <p:nvPr/>
        </p:nvSpPr>
        <p:spPr bwMode="auto">
          <a:xfrm>
            <a:off x="3736738" y="262942"/>
            <a:ext cx="6141780"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pPr>
            <a:r>
              <a:rPr lang="en-US" sz="2800" b="0" i="0" dirty="0" smtClean="0">
                <a:solidFill>
                  <a:schemeClr val="bg1"/>
                </a:solidFill>
                <a:latin typeface="Myriad Pro" pitchFamily="34" charset="0"/>
              </a:rPr>
              <a:t>Ways to Get the Word Out</a:t>
            </a:r>
            <a:endParaRPr lang="en-US" sz="2800" b="0" i="0" dirty="0">
              <a:solidFill>
                <a:schemeClr val="bg1"/>
              </a:solidFill>
              <a:latin typeface="Myriad Pro" pitchFamily="34" charset="0"/>
            </a:endParaRPr>
          </a:p>
        </p:txBody>
      </p:sp>
      <p:sp>
        <p:nvSpPr>
          <p:cNvPr id="7" name="Rectangle 6"/>
          <p:cNvSpPr>
            <a:spLocks noChangeArrowheads="1"/>
          </p:cNvSpPr>
          <p:nvPr/>
        </p:nvSpPr>
        <p:spPr bwMode="auto">
          <a:xfrm>
            <a:off x="3713952" y="1181371"/>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Presence on the Plaza</a:t>
            </a:r>
          </a:p>
        </p:txBody>
      </p:sp>
      <p:sp>
        <p:nvSpPr>
          <p:cNvPr id="8" name="Rectangle 5"/>
          <p:cNvSpPr>
            <a:spLocks noChangeArrowheads="1"/>
          </p:cNvSpPr>
          <p:nvPr/>
        </p:nvSpPr>
        <p:spPr bwMode="auto">
          <a:xfrm>
            <a:off x="3729059" y="1581675"/>
            <a:ext cx="5866359" cy="194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r>
              <a:rPr lang="en-US" sz="1400" b="0" i="0" dirty="0" smtClean="0">
                <a:latin typeface="Myriad Pro" pitchFamily="34" charset="0"/>
              </a:rPr>
              <a:t>Some of the first suggestions made were to take advantage of events and happenings on the plaza:</a:t>
            </a:r>
          </a:p>
          <a:p>
            <a:pPr marL="171450" indent="-171450">
              <a:buFont typeface="Arial" pitchFamily="34" charset="0"/>
              <a:buChar char="•"/>
            </a:pPr>
            <a:r>
              <a:rPr lang="en-US" sz="1400" b="0" i="0" dirty="0" smtClean="0">
                <a:latin typeface="Myriad Pro" pitchFamily="34" charset="0"/>
              </a:rPr>
              <a:t>Piggyback onto other big events, such as recycling, job hunting fairs, </a:t>
            </a:r>
            <a:r>
              <a:rPr lang="en-US" sz="1400" b="0" i="0" dirty="0" err="1" smtClean="0">
                <a:latin typeface="Myriad Pro" pitchFamily="34" charset="0"/>
              </a:rPr>
              <a:t>etc</a:t>
            </a:r>
            <a:endParaRPr lang="en-US" sz="1400" b="0" i="0" dirty="0" smtClean="0">
              <a:latin typeface="Myriad Pro" pitchFamily="34" charset="0"/>
            </a:endParaRPr>
          </a:p>
          <a:p>
            <a:pPr marL="171450" indent="-171450">
              <a:buFont typeface="Arial" pitchFamily="34" charset="0"/>
              <a:buChar char="•"/>
            </a:pPr>
            <a:r>
              <a:rPr lang="en-US" sz="1400" b="0" i="0" dirty="0" smtClean="0">
                <a:latin typeface="Myriad Pro" pitchFamily="34" charset="0"/>
              </a:rPr>
              <a:t>Give-</a:t>
            </a:r>
            <a:r>
              <a:rPr lang="en-US" sz="1400" b="0" i="0" dirty="0" err="1" smtClean="0">
                <a:latin typeface="Myriad Pro" pitchFamily="34" charset="0"/>
              </a:rPr>
              <a:t>aways</a:t>
            </a:r>
            <a:r>
              <a:rPr lang="en-US" sz="1400" b="0" i="0" dirty="0" smtClean="0">
                <a:latin typeface="Myriad Pro" pitchFamily="34" charset="0"/>
              </a:rPr>
              <a:t> are always good; can’t go wrong with food such as a bag of popcorn stapled with a legal tip.</a:t>
            </a:r>
          </a:p>
          <a:p>
            <a:pPr marL="171450" indent="-171450">
              <a:buFont typeface="Arial" pitchFamily="34" charset="0"/>
              <a:buChar char="•"/>
            </a:pPr>
            <a:endParaRPr lang="en-US" sz="1400" b="0" i="0" dirty="0" smtClean="0">
              <a:latin typeface="Myriad Pro" pitchFamily="34" charset="0"/>
            </a:endParaRPr>
          </a:p>
          <a:p>
            <a:pPr marL="171450" indent="-171450">
              <a:buFont typeface="Arial" pitchFamily="34" charset="0"/>
              <a:buChar char="•"/>
            </a:pPr>
            <a:endParaRPr lang="en-US" sz="1200" b="0" i="0" dirty="0" smtClean="0">
              <a:latin typeface="Myriad Pro" pitchFamily="34" charset="0"/>
            </a:endParaRPr>
          </a:p>
          <a:p>
            <a:pPr marL="171450" indent="-171450">
              <a:buFont typeface="Arial" pitchFamily="34" charset="0"/>
              <a:buChar char="•"/>
            </a:pPr>
            <a:endParaRPr lang="en-US" sz="1200" b="0" i="0" dirty="0" smtClean="0">
              <a:latin typeface="Myriad Pro" pitchFamily="34" charset="0"/>
            </a:endParaRPr>
          </a:p>
          <a:p>
            <a:pPr marL="171450" indent="-171450">
              <a:buFont typeface="Arial" pitchFamily="34" charset="0"/>
              <a:buChar char="•"/>
            </a:pPr>
            <a:endParaRPr lang="en-US" sz="1200" b="0" i="0" dirty="0">
              <a:latin typeface="Myriad Pro" pitchFamily="34" charset="0"/>
            </a:endParaRPr>
          </a:p>
        </p:txBody>
      </p:sp>
      <p:sp>
        <p:nvSpPr>
          <p:cNvPr id="12" name="Rectangle 11"/>
          <p:cNvSpPr>
            <a:spLocks noChangeArrowheads="1"/>
          </p:cNvSpPr>
          <p:nvPr/>
        </p:nvSpPr>
        <p:spPr bwMode="auto">
          <a:xfrm>
            <a:off x="3754896" y="2937247"/>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Posters</a:t>
            </a:r>
          </a:p>
        </p:txBody>
      </p:sp>
      <p:sp>
        <p:nvSpPr>
          <p:cNvPr id="13" name="Rectangle 5"/>
          <p:cNvSpPr>
            <a:spLocks noChangeArrowheads="1"/>
          </p:cNvSpPr>
          <p:nvPr/>
        </p:nvSpPr>
        <p:spPr bwMode="auto">
          <a:xfrm>
            <a:off x="3756355" y="3337551"/>
            <a:ext cx="5866359" cy="182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r>
              <a:rPr lang="en-US" sz="1400" b="0" i="0" dirty="0" smtClean="0">
                <a:latin typeface="Myriad Pro" pitchFamily="34" charset="0"/>
              </a:rPr>
              <a:t>Several students suggested posters displayed around campus:</a:t>
            </a:r>
          </a:p>
          <a:p>
            <a:pPr marL="171450" indent="-171450">
              <a:buFont typeface="Arial" pitchFamily="34" charset="0"/>
              <a:buChar char="•"/>
            </a:pPr>
            <a:r>
              <a:rPr lang="en-US" sz="1400" b="0" i="0" dirty="0" smtClean="0">
                <a:latin typeface="Myriad Pro" pitchFamily="34" charset="0"/>
              </a:rPr>
              <a:t>Need to be visually eye-catching with graphics and photos</a:t>
            </a:r>
          </a:p>
          <a:p>
            <a:pPr marL="171450" indent="-171450">
              <a:buFont typeface="Arial" pitchFamily="34" charset="0"/>
              <a:buChar char="•"/>
            </a:pPr>
            <a:r>
              <a:rPr lang="en-US" sz="1400" b="0" i="0" dirty="0" smtClean="0">
                <a:latin typeface="Myriad Pro" pitchFamily="34" charset="0"/>
              </a:rPr>
              <a:t>Short, to-the-point messages</a:t>
            </a:r>
          </a:p>
          <a:p>
            <a:pPr marL="171450" indent="-171450">
              <a:buFont typeface="Arial" pitchFamily="34" charset="0"/>
              <a:buChar char="•"/>
            </a:pPr>
            <a:r>
              <a:rPr lang="en-US" sz="1400" b="0" i="0" dirty="0" smtClean="0">
                <a:latin typeface="Myriad Pro" pitchFamily="34" charset="0"/>
              </a:rPr>
              <a:t>Contain “weird” or interesting statistics, e.g. did you know that…?</a:t>
            </a:r>
          </a:p>
          <a:p>
            <a:pPr marL="171450" indent="-171450">
              <a:buFont typeface="Arial" pitchFamily="34" charset="0"/>
              <a:buChar char="•"/>
            </a:pPr>
            <a:r>
              <a:rPr lang="en-US" sz="1400" b="0" i="0" dirty="0" smtClean="0">
                <a:latin typeface="Myriad Pro" pitchFamily="34" charset="0"/>
              </a:rPr>
              <a:t>Highlight that SLS provides free legal advice to CSU students</a:t>
            </a:r>
          </a:p>
          <a:p>
            <a:pPr marL="171450" indent="-171450">
              <a:buFont typeface="Arial" pitchFamily="34" charset="0"/>
              <a:buChar char="•"/>
            </a:pPr>
            <a:r>
              <a:rPr lang="en-US" sz="1400" b="0" i="0" dirty="0" smtClean="0">
                <a:latin typeface="Myriad Pro" pitchFamily="34" charset="0"/>
              </a:rPr>
              <a:t>Suggested placement:  dorms, rec center, TILT building (outside of classrooms), sporting events</a:t>
            </a:r>
          </a:p>
          <a:p>
            <a:pPr marL="171450" indent="-171450">
              <a:buFont typeface="Arial" pitchFamily="34" charset="0"/>
              <a:buChar char="•"/>
            </a:pPr>
            <a:endParaRPr lang="en-US" sz="1400" b="0" i="0" dirty="0">
              <a:latin typeface="Myriad Pro" pitchFamily="34" charset="0"/>
            </a:endParaRPr>
          </a:p>
        </p:txBody>
      </p:sp>
      <p:sp>
        <p:nvSpPr>
          <p:cNvPr id="15" name="Rectangle 14"/>
          <p:cNvSpPr>
            <a:spLocks noChangeArrowheads="1"/>
          </p:cNvSpPr>
          <p:nvPr/>
        </p:nvSpPr>
        <p:spPr bwMode="auto">
          <a:xfrm>
            <a:off x="3795841" y="5121888"/>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Trivia Quiz via Campus e-mail</a:t>
            </a:r>
          </a:p>
        </p:txBody>
      </p:sp>
      <p:sp>
        <p:nvSpPr>
          <p:cNvPr id="16" name="Rectangle 5"/>
          <p:cNvSpPr>
            <a:spLocks noChangeArrowheads="1"/>
          </p:cNvSpPr>
          <p:nvPr/>
        </p:nvSpPr>
        <p:spPr bwMode="auto">
          <a:xfrm>
            <a:off x="3797300" y="5507202"/>
            <a:ext cx="5866359" cy="182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r>
              <a:rPr lang="en-US" sz="1400" b="0" i="0" dirty="0" smtClean="0">
                <a:latin typeface="Myriad Pro" pitchFamily="34" charset="0"/>
              </a:rPr>
              <a:t>Many students quickly responded to SLS e-mail request to participate in this research effort.  Students check their campus e-mail and suggested sponsoring short trivia quizzes…</a:t>
            </a:r>
          </a:p>
          <a:p>
            <a:pPr marL="171450" indent="-171450">
              <a:buFont typeface="Arial" pitchFamily="34" charset="0"/>
              <a:buChar char="•"/>
            </a:pPr>
            <a:r>
              <a:rPr lang="en-US" sz="1400" b="0" i="0" dirty="0" smtClean="0">
                <a:latin typeface="Myriad Pro" pitchFamily="34" charset="0"/>
              </a:rPr>
              <a:t>…with give-</a:t>
            </a:r>
            <a:r>
              <a:rPr lang="en-US" sz="1400" b="0" i="0" dirty="0" err="1" smtClean="0">
                <a:latin typeface="Myriad Pro" pitchFamily="34" charset="0"/>
              </a:rPr>
              <a:t>aways</a:t>
            </a:r>
            <a:r>
              <a:rPr lang="en-US" sz="1400" b="0" i="0" dirty="0" smtClean="0">
                <a:latin typeface="Myriad Pro" pitchFamily="34" charset="0"/>
              </a:rPr>
              <a:t> for participating or enter to win a drawing for larger prizes such as iPod</a:t>
            </a:r>
          </a:p>
          <a:p>
            <a:pPr marL="171450" indent="-171450">
              <a:buFont typeface="Arial" pitchFamily="34" charset="0"/>
              <a:buChar char="•"/>
            </a:pPr>
            <a:r>
              <a:rPr lang="en-US" sz="1400" b="0" i="0" dirty="0">
                <a:latin typeface="Myriad Pro" pitchFamily="34" charset="0"/>
              </a:rPr>
              <a:t>t</a:t>
            </a:r>
            <a:r>
              <a:rPr lang="en-US" sz="1400" b="0" i="0" dirty="0" smtClean="0">
                <a:latin typeface="Myriad Pro" pitchFamily="34" charset="0"/>
              </a:rPr>
              <a:t>hat educate on legal topics</a:t>
            </a:r>
          </a:p>
          <a:p>
            <a:pPr marL="171450" indent="-171450">
              <a:buFont typeface="Arial" pitchFamily="34" charset="0"/>
              <a:buChar char="•"/>
            </a:pPr>
            <a:r>
              <a:rPr lang="en-US" sz="1400" b="0" i="0" dirty="0" smtClean="0">
                <a:latin typeface="Myriad Pro" pitchFamily="34" charset="0"/>
              </a:rPr>
              <a:t>that take less than 2-3 minutes to complete</a:t>
            </a:r>
          </a:p>
          <a:p>
            <a:endParaRPr lang="en-US" sz="1400" b="0" i="0" dirty="0" smtClean="0">
              <a:latin typeface="Myriad Pro" pitchFamily="34" charset="0"/>
            </a:endParaRPr>
          </a:p>
        </p:txBody>
      </p:sp>
      <p:pic>
        <p:nvPicPr>
          <p:cNvPr id="4098" name="Picture 2" descr="http://www.collegegear.com/p/Csu-Bottle-Popper/1086270/150x1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rot="324004">
            <a:off x="575339" y="1395547"/>
            <a:ext cx="997376" cy="19947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us.cdn2.123rf.com/168nwm/newlinephoto/newlinephoto1009/newlinephoto100900024/7867876-bag-of-kettle-corn-or-bag-of-popcor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70158">
            <a:off x="1799706" y="1354775"/>
            <a:ext cx="1435428" cy="215314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freeoffers4u.net/wp-content/uploads/2010/04/subway_gift_car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12302">
            <a:off x="769504" y="3391938"/>
            <a:ext cx="1648734" cy="138418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04956" y="5046880"/>
            <a:ext cx="2986941" cy="2000548"/>
          </a:xfrm>
          <a:prstGeom prst="rect">
            <a:avLst/>
          </a:prstGeom>
          <a:noFill/>
        </p:spPr>
        <p:txBody>
          <a:bodyPr wrap="square" rtlCol="0">
            <a:spAutoFit/>
          </a:bodyPr>
          <a:lstStyle/>
          <a:p>
            <a:r>
              <a:rPr lang="en-US" sz="1400" i="0" dirty="0" smtClean="0">
                <a:solidFill>
                  <a:schemeClr val="accent6">
                    <a:lumMod val="75000"/>
                  </a:schemeClr>
                </a:solidFill>
                <a:latin typeface="Myriad Pro" pitchFamily="34" charset="0"/>
              </a:rPr>
              <a:t>You can’t go wrong with food  if you want student  attention.  Reaction was more mixed about t-shirts; not all students are willing to advertise for an organization.  Other suggestions for give-</a:t>
            </a:r>
            <a:r>
              <a:rPr lang="en-US" sz="1400" i="0" dirty="0" err="1" smtClean="0">
                <a:solidFill>
                  <a:schemeClr val="accent6">
                    <a:lumMod val="75000"/>
                  </a:schemeClr>
                </a:solidFill>
                <a:latin typeface="Myriad Pro" pitchFamily="34" charset="0"/>
              </a:rPr>
              <a:t>aways</a:t>
            </a:r>
            <a:r>
              <a:rPr lang="en-US" sz="1400" i="0" dirty="0" smtClean="0">
                <a:solidFill>
                  <a:schemeClr val="accent6">
                    <a:lumMod val="75000"/>
                  </a:schemeClr>
                </a:solidFill>
                <a:latin typeface="Myriad Pro" pitchFamily="34" charset="0"/>
              </a:rPr>
              <a:t> were water bottles and frig magnets.</a:t>
            </a:r>
          </a:p>
          <a:p>
            <a:pPr algn="r"/>
            <a:endParaRPr lang="en-US" sz="1200" b="0" i="0" dirty="0">
              <a:solidFill>
                <a:schemeClr val="accent6">
                  <a:lumMod val="75000"/>
                </a:schemeClr>
              </a:solidFill>
              <a:latin typeface="Myriad Pro" pitchFamily="34" charset="0"/>
            </a:endParaRPr>
          </a:p>
        </p:txBody>
      </p:sp>
    </p:spTree>
    <p:extLst>
      <p:ext uri="{BB962C8B-B14F-4D97-AF65-F5344CB8AC3E}">
        <p14:creationId xmlns:p14="http://schemas.microsoft.com/office/powerpoint/2010/main" val="3734604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
          <p:cNvSpPr txBox="1">
            <a:spLocks noChangeArrowheads="1"/>
          </p:cNvSpPr>
          <p:nvPr/>
        </p:nvSpPr>
        <p:spPr bwMode="auto">
          <a:xfrm>
            <a:off x="0" y="252413"/>
            <a:ext cx="3678238"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algn="r" eaLnBrk="1" hangingPunct="1">
              <a:spcBef>
                <a:spcPct val="50000"/>
              </a:spcBef>
            </a:pPr>
            <a:r>
              <a:rPr lang="en-US" sz="2800" i="0" dirty="0" smtClean="0">
                <a:solidFill>
                  <a:schemeClr val="accent4">
                    <a:lumMod val="75000"/>
                  </a:schemeClr>
                </a:solidFill>
                <a:latin typeface="Myriad Pro" pitchFamily="34" charset="0"/>
              </a:rPr>
              <a:t>PHASE TWO RESULTS</a:t>
            </a:r>
            <a:endParaRPr lang="en-US" sz="2800" b="0" i="0" dirty="0">
              <a:solidFill>
                <a:schemeClr val="accent4">
                  <a:lumMod val="75000"/>
                </a:schemeClr>
              </a:solidFill>
              <a:latin typeface="Myriad Pro" pitchFamily="34" charset="0"/>
            </a:endParaRPr>
          </a:p>
        </p:txBody>
      </p:sp>
      <p:sp>
        <p:nvSpPr>
          <p:cNvPr id="24" name="TextBox 23"/>
          <p:cNvSpPr txBox="1"/>
          <p:nvPr/>
        </p:nvSpPr>
        <p:spPr>
          <a:xfrm>
            <a:off x="9448800" y="7420131"/>
            <a:ext cx="429718" cy="246221"/>
          </a:xfrm>
          <a:prstGeom prst="rect">
            <a:avLst/>
          </a:prstGeom>
          <a:noFill/>
        </p:spPr>
        <p:txBody>
          <a:bodyPr wrap="square" rtlCol="0">
            <a:spAutoFit/>
          </a:bodyPr>
          <a:lstStyle/>
          <a:p>
            <a:pPr algn="ctr"/>
            <a:r>
              <a:rPr lang="en-US" sz="1000" b="0" i="0" dirty="0" smtClean="0">
                <a:latin typeface="Myriad Pro" pitchFamily="34" charset="0"/>
              </a:rPr>
              <a:t>16</a:t>
            </a:r>
            <a:endParaRPr lang="en-US" sz="1000" b="0" i="0" dirty="0">
              <a:latin typeface="Myriad Pro" pitchFamily="34" charset="0"/>
            </a:endParaRPr>
          </a:p>
        </p:txBody>
      </p:sp>
      <p:sp>
        <p:nvSpPr>
          <p:cNvPr id="10" name="Text Box 4"/>
          <p:cNvSpPr txBox="1">
            <a:spLocks noChangeArrowheads="1"/>
          </p:cNvSpPr>
          <p:nvPr/>
        </p:nvSpPr>
        <p:spPr bwMode="auto">
          <a:xfrm>
            <a:off x="3736738" y="262942"/>
            <a:ext cx="6141780"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pPr>
            <a:r>
              <a:rPr lang="en-US" sz="2800" b="0" i="0" dirty="0" smtClean="0">
                <a:solidFill>
                  <a:schemeClr val="bg1"/>
                </a:solidFill>
                <a:latin typeface="Myriad Pro" pitchFamily="34" charset="0"/>
              </a:rPr>
              <a:t>Ways to Get the Word Out</a:t>
            </a:r>
            <a:endParaRPr lang="en-US" sz="2800" b="0" i="0" dirty="0">
              <a:solidFill>
                <a:schemeClr val="bg1"/>
              </a:solidFill>
              <a:latin typeface="Myriad Pro" pitchFamily="34" charset="0"/>
            </a:endParaRPr>
          </a:p>
        </p:txBody>
      </p:sp>
      <p:sp>
        <p:nvSpPr>
          <p:cNvPr id="7" name="Rectangle 6"/>
          <p:cNvSpPr>
            <a:spLocks noChangeArrowheads="1"/>
          </p:cNvSpPr>
          <p:nvPr/>
        </p:nvSpPr>
        <p:spPr bwMode="auto">
          <a:xfrm>
            <a:off x="3713952" y="1181371"/>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Back page of Collegian</a:t>
            </a:r>
          </a:p>
        </p:txBody>
      </p:sp>
      <p:sp>
        <p:nvSpPr>
          <p:cNvPr id="8" name="Rectangle 5"/>
          <p:cNvSpPr>
            <a:spLocks noChangeArrowheads="1"/>
          </p:cNvSpPr>
          <p:nvPr/>
        </p:nvSpPr>
        <p:spPr bwMode="auto">
          <a:xfrm>
            <a:off x="3729059" y="1556961"/>
            <a:ext cx="5934600" cy="161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r>
              <a:rPr lang="en-US" sz="1400" b="0" i="0" dirty="0" smtClean="0">
                <a:latin typeface="Myriad Pro" pitchFamily="34" charset="0"/>
              </a:rPr>
              <a:t>Rather than a column in the editorial section, students suggested advertising on the back page of the Collegian, near Ram Talk or the Sudoku puzzle:</a:t>
            </a:r>
          </a:p>
          <a:p>
            <a:pPr marL="285750" indent="-285750">
              <a:buFont typeface="Arial" pitchFamily="34" charset="0"/>
              <a:buChar char="•"/>
            </a:pPr>
            <a:r>
              <a:rPr lang="en-US" sz="1400" b="0" i="0" dirty="0" smtClean="0">
                <a:latin typeface="Myriad Pro" pitchFamily="34" charset="0"/>
              </a:rPr>
              <a:t>Quick facts or provocative headlines (like the hot topics)</a:t>
            </a:r>
          </a:p>
          <a:p>
            <a:pPr marL="285750" indent="-285750">
              <a:buFont typeface="Arial" pitchFamily="34" charset="0"/>
              <a:buChar char="•"/>
            </a:pPr>
            <a:r>
              <a:rPr lang="en-US" sz="1400" b="0" i="0" dirty="0" smtClean="0">
                <a:latin typeface="Myriad Pro" pitchFamily="34" charset="0"/>
              </a:rPr>
              <a:t>Consider embedding a QR Code with link to website to learn more</a:t>
            </a:r>
          </a:p>
          <a:p>
            <a:pPr marL="285750" indent="-285750">
              <a:buFont typeface="Arial" pitchFamily="34" charset="0"/>
              <a:buChar char="•"/>
            </a:pPr>
            <a:r>
              <a:rPr lang="en-US" sz="1400" b="0" i="0" dirty="0" smtClean="0">
                <a:latin typeface="Myriad Pro" pitchFamily="34" charset="0"/>
              </a:rPr>
              <a:t>A couple of students also suggested writing a column in the  Boulder Rooster magazine; it’s edgy, gets passed around, and contains an “interview with a lawyer section”.</a:t>
            </a:r>
            <a:endParaRPr lang="en-US" sz="1200" b="0" i="0" dirty="0" smtClean="0">
              <a:latin typeface="Myriad Pro" pitchFamily="34" charset="0"/>
            </a:endParaRPr>
          </a:p>
        </p:txBody>
      </p:sp>
      <p:sp>
        <p:nvSpPr>
          <p:cNvPr id="12" name="Rectangle 11"/>
          <p:cNvSpPr>
            <a:spLocks noChangeArrowheads="1"/>
          </p:cNvSpPr>
          <p:nvPr/>
        </p:nvSpPr>
        <p:spPr bwMode="auto">
          <a:xfrm>
            <a:off x="3754897" y="3323816"/>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Targeted Messages</a:t>
            </a:r>
          </a:p>
        </p:txBody>
      </p:sp>
      <p:sp>
        <p:nvSpPr>
          <p:cNvPr id="13" name="Rectangle 5"/>
          <p:cNvSpPr>
            <a:spLocks noChangeArrowheads="1"/>
          </p:cNvSpPr>
          <p:nvPr/>
        </p:nvSpPr>
        <p:spPr bwMode="auto">
          <a:xfrm>
            <a:off x="3756355" y="3655152"/>
            <a:ext cx="5866359" cy="247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pPr marL="285750" indent="-285750">
              <a:buFont typeface="Arial" pitchFamily="34" charset="0"/>
              <a:buChar char="•"/>
            </a:pPr>
            <a:r>
              <a:rPr lang="en-US" sz="1400" b="0" i="0" dirty="0" smtClean="0">
                <a:latin typeface="Myriad Pro" pitchFamily="34" charset="0"/>
              </a:rPr>
              <a:t>For students in the dorm, encourage RAs to mention SLS in their  floor meetings and hand out fliers</a:t>
            </a:r>
          </a:p>
          <a:p>
            <a:pPr marL="285750" indent="-285750">
              <a:buFont typeface="Arial" pitchFamily="34" charset="0"/>
              <a:buChar char="•"/>
            </a:pPr>
            <a:r>
              <a:rPr lang="en-US" sz="1400" b="0" i="0" dirty="0" smtClean="0">
                <a:latin typeface="Myriad Pro" pitchFamily="34" charset="0"/>
              </a:rPr>
              <a:t>Table pamphlets in the dining halls for freshman</a:t>
            </a:r>
          </a:p>
          <a:p>
            <a:pPr marL="285750" indent="-285750">
              <a:buFont typeface="Arial" pitchFamily="34" charset="0"/>
              <a:buChar char="•"/>
            </a:pPr>
            <a:r>
              <a:rPr lang="en-US" sz="1400" b="0" i="0" dirty="0" smtClean="0">
                <a:latin typeface="Myriad Pro" pitchFamily="34" charset="0"/>
              </a:rPr>
              <a:t>Orientation for incoming freshman and graduate students</a:t>
            </a:r>
          </a:p>
          <a:p>
            <a:pPr marL="285750" indent="-285750">
              <a:buFont typeface="Arial" pitchFamily="34" charset="0"/>
              <a:buChar char="•"/>
            </a:pPr>
            <a:r>
              <a:rPr lang="en-US" sz="1400" b="0" i="0" dirty="0" smtClean="0">
                <a:latin typeface="Myriad Pro" pitchFamily="34" charset="0"/>
              </a:rPr>
              <a:t>For international students, include fliers in their apartment life packets (they are more likely to read them than other students)</a:t>
            </a:r>
          </a:p>
          <a:p>
            <a:pPr marL="285750" indent="-285750">
              <a:buFont typeface="Arial" pitchFamily="34" charset="0"/>
              <a:buChar char="•"/>
            </a:pPr>
            <a:r>
              <a:rPr lang="en-US" sz="1400" b="0" i="0" dirty="0" smtClean="0">
                <a:latin typeface="Myriad Pro" pitchFamily="34" charset="0"/>
              </a:rPr>
              <a:t>Fliers or cards focused on housing issues at the spring housing fair or roommate roundups</a:t>
            </a:r>
          </a:p>
          <a:p>
            <a:pPr marL="285750" indent="-285750">
              <a:buFont typeface="Arial" pitchFamily="34" charset="0"/>
              <a:buChar char="•"/>
            </a:pPr>
            <a:r>
              <a:rPr lang="en-US" sz="1400" b="0" i="0" dirty="0" smtClean="0">
                <a:latin typeface="Myriad Pro" pitchFamily="34" charset="0"/>
              </a:rPr>
              <a:t>Fliers at sorority and fraternity chapter meetings</a:t>
            </a:r>
          </a:p>
          <a:p>
            <a:pPr marL="285750" indent="-285750">
              <a:buFont typeface="Arial" pitchFamily="34" charset="0"/>
              <a:buChar char="•"/>
            </a:pPr>
            <a:r>
              <a:rPr lang="en-US" sz="1400" b="0" i="0" dirty="0" smtClean="0">
                <a:latin typeface="Myriad Pro" pitchFamily="34" charset="0"/>
              </a:rPr>
              <a:t>Speak at student council meetings or other student groups, such as engineering groups</a:t>
            </a:r>
            <a:endParaRPr lang="en-US" sz="1400" b="0" i="0" dirty="0">
              <a:latin typeface="Myriad Pro" pitchFamily="34" charset="0"/>
            </a:endParaRPr>
          </a:p>
        </p:txBody>
      </p:sp>
      <p:sp>
        <p:nvSpPr>
          <p:cNvPr id="15" name="Rectangle 14"/>
          <p:cNvSpPr>
            <a:spLocks noChangeArrowheads="1"/>
          </p:cNvSpPr>
          <p:nvPr/>
        </p:nvSpPr>
        <p:spPr bwMode="auto">
          <a:xfrm>
            <a:off x="3795840" y="6074800"/>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Social Media</a:t>
            </a:r>
          </a:p>
        </p:txBody>
      </p:sp>
      <p:sp>
        <p:nvSpPr>
          <p:cNvPr id="16" name="Rectangle 5"/>
          <p:cNvSpPr>
            <a:spLocks noChangeArrowheads="1"/>
          </p:cNvSpPr>
          <p:nvPr/>
        </p:nvSpPr>
        <p:spPr bwMode="auto">
          <a:xfrm>
            <a:off x="3795840" y="6410447"/>
            <a:ext cx="5866359" cy="74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r>
              <a:rPr lang="en-US" sz="1400" b="0" i="0" dirty="0" smtClean="0">
                <a:latin typeface="Myriad Pro" pitchFamily="34" charset="0"/>
              </a:rPr>
              <a:t>It’s hard to get students to “like” or “follow” an organization such as SLS.  It’s better to piggyback onto the more established campus Facebook pages and twitter feeds.   Or, consider placing a Facebook ad targeted at CSU affiliates.</a:t>
            </a:r>
          </a:p>
        </p:txBody>
      </p:sp>
      <p:pic>
        <p:nvPicPr>
          <p:cNvPr id="5122" name="Picture 2" descr="http://www.collegian.com/media/00/00/00/86/8680_RamTalk-COVER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62634">
            <a:off x="642716" y="1214055"/>
            <a:ext cx="1695875" cy="27372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4.bp.blogspot.com/_5x1Xrkgsybo/TK0LMcCoTLI/AAAAAAAAAC8/n0GlwBfcxYI/s1600/65244_438483173692_110555443692_5463273_1887497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1882">
            <a:off x="1808887" y="2264005"/>
            <a:ext cx="1534925" cy="197527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galaxidigitalnews.com/wp-content/uploads/2010/12/qr_cod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213" y="4859839"/>
            <a:ext cx="1878937" cy="14373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94297" y="6297226"/>
            <a:ext cx="2489643" cy="861774"/>
          </a:xfrm>
          <a:prstGeom prst="rect">
            <a:avLst/>
          </a:prstGeom>
          <a:noFill/>
        </p:spPr>
        <p:txBody>
          <a:bodyPr wrap="square" rtlCol="0">
            <a:spAutoFit/>
          </a:bodyPr>
          <a:lstStyle/>
          <a:p>
            <a:r>
              <a:rPr lang="en-US" sz="1000" b="0" i="0" dirty="0" smtClean="0">
                <a:latin typeface="Myriad Pro" pitchFamily="34" charset="0"/>
              </a:rPr>
              <a:t>QR Codes are fairly new technology and might interest some students; quick way to link to SLS website.  Can also be effective on posters, as well as in newspaper and on fliers..</a:t>
            </a:r>
            <a:endParaRPr lang="en-US" sz="1000" b="0" i="0" dirty="0">
              <a:latin typeface="Myriad Pro" pitchFamily="34" charset="0"/>
            </a:endParaRPr>
          </a:p>
        </p:txBody>
      </p:sp>
    </p:spTree>
    <p:extLst>
      <p:ext uri="{BB962C8B-B14F-4D97-AF65-F5344CB8AC3E}">
        <p14:creationId xmlns:p14="http://schemas.microsoft.com/office/powerpoint/2010/main" val="1402070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87549" y="3310010"/>
            <a:ext cx="7771048" cy="80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lnSpc>
                <a:spcPct val="75000"/>
              </a:lnSpc>
            </a:pPr>
            <a:r>
              <a:rPr lang="en-US" sz="6100" i="0" dirty="0" smtClean="0">
                <a:solidFill>
                  <a:schemeClr val="accent4">
                    <a:lumMod val="75000"/>
                  </a:schemeClr>
                </a:solidFill>
                <a:latin typeface="Myriad Pro" pitchFamily="34" charset="0"/>
              </a:rPr>
              <a:t>RECOMMENDATIONS</a:t>
            </a:r>
            <a:endParaRPr lang="en-US" sz="6100" i="0" dirty="0">
              <a:solidFill>
                <a:schemeClr val="accent4">
                  <a:lumMod val="75000"/>
                </a:schemeClr>
              </a:solidFill>
              <a:latin typeface="Myriad Pro" pitchFamily="34" charset="0"/>
            </a:endParaRPr>
          </a:p>
        </p:txBody>
      </p:sp>
      <p:sp>
        <p:nvSpPr>
          <p:cNvPr id="3" name="Rectangle 2"/>
          <p:cNvSpPr/>
          <p:nvPr/>
        </p:nvSpPr>
        <p:spPr>
          <a:xfrm>
            <a:off x="0" y="2800350"/>
            <a:ext cx="1771650" cy="13017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4375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
          <p:cNvSpPr txBox="1">
            <a:spLocks noChangeArrowheads="1"/>
          </p:cNvSpPr>
          <p:nvPr/>
        </p:nvSpPr>
        <p:spPr bwMode="auto">
          <a:xfrm>
            <a:off x="0" y="252413"/>
            <a:ext cx="3678238"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algn="r" eaLnBrk="1" hangingPunct="1">
              <a:spcBef>
                <a:spcPct val="50000"/>
              </a:spcBef>
            </a:pPr>
            <a:r>
              <a:rPr lang="en-US" sz="2800" i="0" dirty="0" smtClean="0">
                <a:solidFill>
                  <a:schemeClr val="accent4">
                    <a:lumMod val="75000"/>
                  </a:schemeClr>
                </a:solidFill>
                <a:latin typeface="Myriad Pro" pitchFamily="34" charset="0"/>
              </a:rPr>
              <a:t>RECOMMENDATIONS</a:t>
            </a:r>
            <a:endParaRPr lang="en-US" sz="2800" b="0" i="0" dirty="0">
              <a:solidFill>
                <a:schemeClr val="accent4">
                  <a:lumMod val="75000"/>
                </a:schemeClr>
              </a:solidFill>
              <a:latin typeface="Myriad Pro" pitchFamily="34" charset="0"/>
            </a:endParaRPr>
          </a:p>
        </p:txBody>
      </p:sp>
      <p:sp>
        <p:nvSpPr>
          <p:cNvPr id="24" name="TextBox 23"/>
          <p:cNvSpPr txBox="1"/>
          <p:nvPr/>
        </p:nvSpPr>
        <p:spPr>
          <a:xfrm>
            <a:off x="9448800" y="7420131"/>
            <a:ext cx="429718" cy="246221"/>
          </a:xfrm>
          <a:prstGeom prst="rect">
            <a:avLst/>
          </a:prstGeom>
          <a:noFill/>
        </p:spPr>
        <p:txBody>
          <a:bodyPr wrap="square" rtlCol="0">
            <a:spAutoFit/>
          </a:bodyPr>
          <a:lstStyle/>
          <a:p>
            <a:pPr algn="ctr"/>
            <a:r>
              <a:rPr lang="en-US" sz="1000" b="0" i="0" dirty="0" smtClean="0">
                <a:latin typeface="Myriad Pro" pitchFamily="34" charset="0"/>
              </a:rPr>
              <a:t>18</a:t>
            </a:r>
            <a:endParaRPr lang="en-US" sz="1000" b="0" i="0" dirty="0">
              <a:latin typeface="Myriad Pro" pitchFamily="34" charset="0"/>
            </a:endParaRPr>
          </a:p>
        </p:txBody>
      </p:sp>
      <p:sp>
        <p:nvSpPr>
          <p:cNvPr id="10" name="Text Box 4"/>
          <p:cNvSpPr txBox="1">
            <a:spLocks noChangeArrowheads="1"/>
          </p:cNvSpPr>
          <p:nvPr/>
        </p:nvSpPr>
        <p:spPr bwMode="auto">
          <a:xfrm>
            <a:off x="3736738" y="262942"/>
            <a:ext cx="3678238"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pPr>
            <a:r>
              <a:rPr lang="en-US" sz="2800" b="0" i="0" dirty="0" smtClean="0">
                <a:solidFill>
                  <a:schemeClr val="bg1"/>
                </a:solidFill>
                <a:latin typeface="Myriad Pro" pitchFamily="34" charset="0"/>
              </a:rPr>
              <a:t>SLS Site</a:t>
            </a:r>
            <a:endParaRPr lang="en-US" sz="2800" b="0" i="0" dirty="0">
              <a:solidFill>
                <a:schemeClr val="bg1"/>
              </a:solidFill>
              <a:latin typeface="Myriad Pro" pitchFamily="34" charset="0"/>
            </a:endParaRPr>
          </a:p>
        </p:txBody>
      </p:sp>
      <p:graphicFrame>
        <p:nvGraphicFramePr>
          <p:cNvPr id="14" name="Group 33"/>
          <p:cNvGraphicFramePr>
            <a:graphicFrameLocks noGrp="1"/>
          </p:cNvGraphicFramePr>
          <p:nvPr>
            <p:extLst>
              <p:ext uri="{D42A27DB-BD31-4B8C-83A1-F6EECF244321}">
                <p14:modId xmlns:p14="http://schemas.microsoft.com/office/powerpoint/2010/main" val="3450509620"/>
              </p:ext>
            </p:extLst>
          </p:nvPr>
        </p:nvGraphicFramePr>
        <p:xfrm>
          <a:off x="150319" y="1182918"/>
          <a:ext cx="9728199" cy="5309940"/>
        </p:xfrm>
        <a:graphic>
          <a:graphicData uri="http://schemas.openxmlformats.org/drawingml/2006/table">
            <a:tbl>
              <a:tblPr/>
              <a:tblGrid>
                <a:gridCol w="1468437"/>
                <a:gridCol w="320013"/>
                <a:gridCol w="3228049"/>
                <a:gridCol w="3614738"/>
                <a:gridCol w="1096962"/>
              </a:tblGrid>
              <a:tr h="1902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Myriad Pro" pitchFamily="34" charset="0"/>
                          <a:ea typeface="ＭＳ Ｐゴシック" pitchFamily="34" charset="-128"/>
                        </a:rPr>
                        <a:t>Screen/Topic</a:t>
                      </a:r>
                    </a:p>
                  </a:txBody>
                  <a:tcPr marT="44250" marB="44250" horzOverflow="overflow">
                    <a:lnL>
                      <a:noFill/>
                    </a:lnL>
                    <a:lnR>
                      <a:noFill/>
                    </a:lnR>
                    <a:lnT>
                      <a:noFill/>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Myriad Pro" pitchFamily="34" charset="0"/>
                        <a:ea typeface="ＭＳ Ｐゴシック" pitchFamily="34" charset="-128"/>
                      </a:endParaRPr>
                    </a:p>
                  </a:txBody>
                  <a:tcPr marT="44250" marB="44250" horzOverflow="overflow">
                    <a:lnL>
                      <a:noFill/>
                    </a:lnL>
                    <a:lnR>
                      <a:noFill/>
                    </a:lnR>
                    <a:lnT>
                      <a:noFill/>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Myriad Pro" pitchFamily="34" charset="0"/>
                          <a:ea typeface="ＭＳ Ｐゴシック" pitchFamily="34" charset="-128"/>
                        </a:rPr>
                        <a:t>Finding</a:t>
                      </a:r>
                    </a:p>
                  </a:txBody>
                  <a:tcPr marT="44250" marB="44250" horzOverflow="overflow">
                    <a:lnL>
                      <a:noFill/>
                    </a:lnL>
                    <a:lnR>
                      <a:noFill/>
                    </a:lnR>
                    <a:lnT>
                      <a:noFill/>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Myriad Pro" pitchFamily="34" charset="0"/>
                          <a:ea typeface="ＭＳ Ｐゴシック" pitchFamily="34" charset="-128"/>
                        </a:rPr>
                        <a:t>Opportunity</a:t>
                      </a:r>
                    </a:p>
                  </a:txBody>
                  <a:tcPr marT="44250" marB="44250" horzOverflow="overflow">
                    <a:lnL>
                      <a:noFill/>
                    </a:lnL>
                    <a:lnR>
                      <a:noFill/>
                    </a:lnR>
                    <a:lnT>
                      <a:noFill/>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282575" algn="l"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Myriad Pro" pitchFamily="34" charset="0"/>
                          <a:ea typeface="ＭＳ Ｐゴシック" pitchFamily="34" charset="-128"/>
                        </a:rPr>
                        <a:t>Rating*</a:t>
                      </a:r>
                    </a:p>
                  </a:txBody>
                  <a:tcPr marT="44250" marB="44250" horzOverflow="overflow">
                    <a:lnL>
                      <a:noFill/>
                    </a:lnL>
                    <a:lnR>
                      <a:noFill/>
                    </a:lnR>
                    <a:lnT>
                      <a:noFill/>
                    </a:lnT>
                    <a:lnB w="12700" cap="flat" cmpd="sng" algn="ctr">
                      <a:solidFill>
                        <a:srgbClr val="C0C0C0"/>
                      </a:solidFill>
                      <a:prstDash val="solid"/>
                      <a:round/>
                      <a:headEnd type="none" w="med" len="med"/>
                      <a:tailEnd type="none" w="med" len="med"/>
                    </a:lnB>
                    <a:lnTlToBr>
                      <a:noFill/>
                    </a:lnTlToBr>
                    <a:lnBlToTr>
                      <a:noFill/>
                    </a:lnBlToTr>
                    <a:noFill/>
                  </a:tcPr>
                </a:tc>
              </a:tr>
              <a:tr h="2105221">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Google Search</a:t>
                      </a:r>
                    </a:p>
                    <a:p>
                      <a:endParaRPr lang="en-US" dirty="0"/>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When SLS page came up near the top of their google search results, students found what they were looking for easily.   Otherwise, students didn’t think to go to the CSU site to look for answers.  </a:t>
                      </a: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Improve the search engine optimization (SEO) of the SLS site:</a:t>
                      </a:r>
                    </a:p>
                    <a:p>
                      <a:pPr marL="171450" marR="0" lvl="0" indent="-17145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Work with CSU web team to ensure proper mark-up of the pages.  For example, incorporate key search terms (including abbreviations such as “</a:t>
                      </a:r>
                      <a:r>
                        <a:rPr kumimoji="0" lang="en-US" sz="1000" b="0" i="0" u="none" strike="noStrike" cap="none" normalizeH="0" baseline="0" dirty="0" err="1" smtClean="0">
                          <a:ln>
                            <a:noFill/>
                          </a:ln>
                          <a:solidFill>
                            <a:schemeClr val="tx1"/>
                          </a:solidFill>
                          <a:effectLst/>
                          <a:latin typeface="Myriad Pro Light" pitchFamily="34" charset="0"/>
                          <a:ea typeface="ＭＳ Ｐゴシック" pitchFamily="34" charset="-128"/>
                        </a:rPr>
                        <a:t>mip</a:t>
                      </a: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 and “dui”) into the title, header, and description tags.</a:t>
                      </a:r>
                    </a:p>
                    <a:p>
                      <a:pPr marL="171450" marR="0" lvl="0" indent="-17145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Set up google analytics, if they aren’t already in place, in order to track website traffic and effectiveness of outreach efforts.</a:t>
                      </a:r>
                    </a:p>
                    <a:p>
                      <a:pPr marL="171450" marR="0" lvl="0" indent="-17145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Conduct SEO key word research to identify high traffic/high value search terms that are relevant to SLS content.</a:t>
                      </a:r>
                    </a:p>
                    <a:p>
                      <a:pPr marL="171450" marR="0" lvl="0" indent="-17145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Improve page rankings by increasing the number of backlinks to the site.  That is, reach out to other CSU departments and ask them to link to SLS relevant pages.  Do the same thing with </a:t>
                      </a:r>
                      <a:r>
                        <a:rPr kumimoji="0" lang="en-US" sz="1000" b="0" i="0" u="none" strike="noStrike" cap="none" normalizeH="0" baseline="0" dirty="0" err="1" smtClean="0">
                          <a:ln>
                            <a:noFill/>
                          </a:ln>
                          <a:solidFill>
                            <a:schemeClr val="tx1"/>
                          </a:solidFill>
                          <a:effectLst/>
                          <a:latin typeface="Myriad Pro Light" pitchFamily="34" charset="0"/>
                          <a:ea typeface="ＭＳ Ｐゴシック" pitchFamily="34" charset="-128"/>
                        </a:rPr>
                        <a:t>fcgov</a:t>
                      </a: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 site (for landlord-tenant issues)  and other related .org and .</a:t>
                      </a:r>
                      <a:r>
                        <a:rPr kumimoji="0" lang="en-US" sz="1000" b="0" i="0" u="none" strike="noStrike" cap="none" normalizeH="0" baseline="0" dirty="0" err="1" smtClean="0">
                          <a:ln>
                            <a:noFill/>
                          </a:ln>
                          <a:solidFill>
                            <a:schemeClr val="tx1"/>
                          </a:solidFill>
                          <a:effectLst/>
                          <a:latin typeface="Myriad Pro Light" pitchFamily="34" charset="0"/>
                          <a:ea typeface="ＭＳ Ｐゴシック" pitchFamily="34" charset="-128"/>
                        </a:rPr>
                        <a:t>gov</a:t>
                      </a: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 sites.   </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4</a:t>
                      </a: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35981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Topics Menu</a:t>
                      </a: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Students had a difficult time finding information on MIP and DUI  by browsing the legal topics.  It wasn’t intuitive to select Criminal Matters&gt;Larimer County Court.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Reorganize the topics at the high level to reflect the most common student issues in terms they can relate to.  For example:</a:t>
                      </a:r>
                    </a:p>
                    <a:p>
                      <a:pPr marL="171450" marR="0" lvl="0" indent="-17145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Underage Drinking&gt;Minor in Possession (MIP), Underage Drinking &amp; Driving, </a:t>
                      </a:r>
                      <a:r>
                        <a:rPr kumimoji="0" lang="en-US" sz="1000" b="0" i="0" u="none" strike="noStrike" cap="none" normalizeH="0" baseline="0" dirty="0" err="1" smtClean="0">
                          <a:ln>
                            <a:noFill/>
                          </a:ln>
                          <a:solidFill>
                            <a:schemeClr val="tx1"/>
                          </a:solidFill>
                          <a:effectLst/>
                          <a:latin typeface="Myriad Pro Light" pitchFamily="34" charset="0"/>
                          <a:ea typeface="ＭＳ Ｐゴシック" pitchFamily="34" charset="-128"/>
                        </a:rPr>
                        <a:t>etc</a:t>
                      </a: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p>
                      <a:pPr marL="171450" marR="0" lvl="0" indent="-17145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Drinking and Driving&gt; DUI, DWAI, </a:t>
                      </a:r>
                    </a:p>
                    <a:p>
                      <a:pPr marL="171450" marR="0" lvl="0" indent="-17145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Driving Violations&gt;Reckless Driving, Traffic Tickets</a:t>
                      </a:r>
                    </a:p>
                    <a:p>
                      <a:pPr marL="171450" marR="0" lvl="0" indent="-171450" algn="l" defTabSz="914400" rtl="0" eaLnBrk="0" fontAlgn="base" latinLnBrk="0" hangingPunct="0">
                        <a:lnSpc>
                          <a:spcPct val="100000"/>
                        </a:lnSpc>
                        <a:spcBef>
                          <a:spcPct val="20000"/>
                        </a:spcBef>
                        <a:spcAft>
                          <a:spcPct val="0"/>
                        </a:spcAft>
                        <a:buClrTx/>
                        <a:buSzTx/>
                        <a:buFont typeface="Arial" pitchFamily="34" charset="0"/>
                        <a:buChar char="•"/>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Be consistent in providing navigation “bread crumbs” when navigating through the menu hierarchy.  They appear in most page under House Issues.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 </a:t>
                      </a: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4</a:t>
                      </a: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999" y="1707752"/>
            <a:ext cx="1532943" cy="135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009" y="4310731"/>
            <a:ext cx="1564933" cy="1040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2999" y="6359374"/>
            <a:ext cx="9452650" cy="523220"/>
          </a:xfrm>
          <a:prstGeom prst="rect">
            <a:avLst/>
          </a:prstGeom>
          <a:noFill/>
        </p:spPr>
        <p:txBody>
          <a:bodyPr wrap="square" rtlCol="0">
            <a:spAutoFit/>
          </a:bodyPr>
          <a:lstStyle/>
          <a:p>
            <a:r>
              <a:rPr lang="en-US" sz="1400" dirty="0" smtClean="0">
                <a:latin typeface="Myriad Pro" pitchFamily="34" charset="0"/>
              </a:rPr>
              <a:t>* </a:t>
            </a:r>
            <a:r>
              <a:rPr lang="en-US" sz="1400" b="0" i="0" dirty="0" smtClean="0">
                <a:latin typeface="Myriad Pro" pitchFamily="34" charset="0"/>
              </a:rPr>
              <a:t>Issues are rated on a 5-point scale:  5=critical issue that prevents most users from accomplishing goal; 1=minor issue that may be distracting to a user</a:t>
            </a:r>
            <a:endParaRPr lang="en-US" sz="1400" dirty="0">
              <a:latin typeface="Myriad Pro" pitchFamily="34" charset="0"/>
            </a:endParaRPr>
          </a:p>
        </p:txBody>
      </p:sp>
    </p:spTree>
    <p:extLst>
      <p:ext uri="{BB962C8B-B14F-4D97-AF65-F5344CB8AC3E}">
        <p14:creationId xmlns:p14="http://schemas.microsoft.com/office/powerpoint/2010/main" val="462218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
          <p:cNvSpPr txBox="1">
            <a:spLocks noChangeArrowheads="1"/>
          </p:cNvSpPr>
          <p:nvPr/>
        </p:nvSpPr>
        <p:spPr bwMode="auto">
          <a:xfrm>
            <a:off x="0" y="252413"/>
            <a:ext cx="3678238"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algn="r" eaLnBrk="1" hangingPunct="1">
              <a:spcBef>
                <a:spcPct val="50000"/>
              </a:spcBef>
            </a:pPr>
            <a:r>
              <a:rPr lang="en-US" sz="2800" i="0" dirty="0" smtClean="0">
                <a:solidFill>
                  <a:schemeClr val="accent4">
                    <a:lumMod val="75000"/>
                  </a:schemeClr>
                </a:solidFill>
                <a:latin typeface="Myriad Pro" pitchFamily="34" charset="0"/>
              </a:rPr>
              <a:t>RECOMMENDATIONS</a:t>
            </a:r>
            <a:endParaRPr lang="en-US" sz="2800" b="0" i="0" dirty="0">
              <a:solidFill>
                <a:schemeClr val="accent4">
                  <a:lumMod val="75000"/>
                </a:schemeClr>
              </a:solidFill>
              <a:latin typeface="Myriad Pro" pitchFamily="34" charset="0"/>
            </a:endParaRPr>
          </a:p>
        </p:txBody>
      </p:sp>
      <p:sp>
        <p:nvSpPr>
          <p:cNvPr id="24" name="TextBox 23"/>
          <p:cNvSpPr txBox="1"/>
          <p:nvPr/>
        </p:nvSpPr>
        <p:spPr>
          <a:xfrm>
            <a:off x="9448800" y="7420131"/>
            <a:ext cx="429718" cy="246221"/>
          </a:xfrm>
          <a:prstGeom prst="rect">
            <a:avLst/>
          </a:prstGeom>
          <a:noFill/>
        </p:spPr>
        <p:txBody>
          <a:bodyPr wrap="square" rtlCol="0">
            <a:spAutoFit/>
          </a:bodyPr>
          <a:lstStyle/>
          <a:p>
            <a:pPr algn="ctr"/>
            <a:r>
              <a:rPr lang="en-US" sz="1000" b="0" i="0" dirty="0" smtClean="0">
                <a:latin typeface="Myriad Pro" pitchFamily="34" charset="0"/>
              </a:rPr>
              <a:t>19</a:t>
            </a:r>
            <a:endParaRPr lang="en-US" sz="1000" b="0" i="0" dirty="0">
              <a:latin typeface="Myriad Pro" pitchFamily="34" charset="0"/>
            </a:endParaRPr>
          </a:p>
        </p:txBody>
      </p:sp>
      <p:sp>
        <p:nvSpPr>
          <p:cNvPr id="10" name="Text Box 4"/>
          <p:cNvSpPr txBox="1">
            <a:spLocks noChangeArrowheads="1"/>
          </p:cNvSpPr>
          <p:nvPr/>
        </p:nvSpPr>
        <p:spPr bwMode="auto">
          <a:xfrm>
            <a:off x="3736738" y="262942"/>
            <a:ext cx="3678238"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pPr>
            <a:r>
              <a:rPr lang="en-US" sz="2800" b="0" i="0" dirty="0" smtClean="0">
                <a:solidFill>
                  <a:schemeClr val="bg1"/>
                </a:solidFill>
                <a:latin typeface="Myriad Pro" pitchFamily="34" charset="0"/>
              </a:rPr>
              <a:t>SLS Site</a:t>
            </a:r>
            <a:endParaRPr lang="en-US" sz="2800" b="0" i="0" dirty="0">
              <a:solidFill>
                <a:schemeClr val="bg1"/>
              </a:solidFill>
              <a:latin typeface="Myriad Pro" pitchFamily="34" charset="0"/>
            </a:endParaRPr>
          </a:p>
        </p:txBody>
      </p:sp>
      <p:graphicFrame>
        <p:nvGraphicFramePr>
          <p:cNvPr id="14" name="Group 33"/>
          <p:cNvGraphicFramePr>
            <a:graphicFrameLocks noGrp="1"/>
          </p:cNvGraphicFramePr>
          <p:nvPr>
            <p:extLst>
              <p:ext uri="{D42A27DB-BD31-4B8C-83A1-F6EECF244321}">
                <p14:modId xmlns:p14="http://schemas.microsoft.com/office/powerpoint/2010/main" val="2336728571"/>
              </p:ext>
            </p:extLst>
          </p:nvPr>
        </p:nvGraphicFramePr>
        <p:xfrm>
          <a:off x="150319" y="1077717"/>
          <a:ext cx="9728199" cy="6514283"/>
        </p:xfrm>
        <a:graphic>
          <a:graphicData uri="http://schemas.openxmlformats.org/drawingml/2006/table">
            <a:tbl>
              <a:tblPr/>
              <a:tblGrid>
                <a:gridCol w="1468437"/>
                <a:gridCol w="320013"/>
                <a:gridCol w="3228049"/>
                <a:gridCol w="3614738"/>
                <a:gridCol w="1096962"/>
              </a:tblGrid>
              <a:tr h="212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Myriad Pro" pitchFamily="34" charset="0"/>
                          <a:ea typeface="ＭＳ Ｐゴシック" pitchFamily="34" charset="-128"/>
                        </a:rPr>
                        <a:t>Screen/Topic</a:t>
                      </a:r>
                    </a:p>
                  </a:txBody>
                  <a:tcPr marT="44250" marB="44250" horzOverflow="overflow">
                    <a:lnL>
                      <a:noFill/>
                    </a:lnL>
                    <a:lnR>
                      <a:noFill/>
                    </a:lnR>
                    <a:lnT>
                      <a:noFill/>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Myriad Pro" pitchFamily="34" charset="0"/>
                        <a:ea typeface="ＭＳ Ｐゴシック" pitchFamily="34" charset="-128"/>
                      </a:endParaRPr>
                    </a:p>
                  </a:txBody>
                  <a:tcPr marT="44250" marB="44250" horzOverflow="overflow">
                    <a:lnL>
                      <a:noFill/>
                    </a:lnL>
                    <a:lnR>
                      <a:noFill/>
                    </a:lnR>
                    <a:lnT>
                      <a:noFill/>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Myriad Pro" pitchFamily="34" charset="0"/>
                          <a:ea typeface="ＭＳ Ｐゴシック" pitchFamily="34" charset="-128"/>
                        </a:rPr>
                        <a:t>Finding</a:t>
                      </a:r>
                    </a:p>
                  </a:txBody>
                  <a:tcPr marT="44250" marB="44250" horzOverflow="overflow">
                    <a:lnL>
                      <a:noFill/>
                    </a:lnL>
                    <a:lnR>
                      <a:noFill/>
                    </a:lnR>
                    <a:lnT>
                      <a:noFill/>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Myriad Pro" pitchFamily="34" charset="0"/>
                          <a:ea typeface="ＭＳ Ｐゴシック" pitchFamily="34" charset="-128"/>
                        </a:rPr>
                        <a:t>Opportunity</a:t>
                      </a:r>
                    </a:p>
                  </a:txBody>
                  <a:tcPr marT="44250" marB="44250" horzOverflow="overflow">
                    <a:lnL>
                      <a:noFill/>
                    </a:lnL>
                    <a:lnR>
                      <a:noFill/>
                    </a:lnR>
                    <a:lnT>
                      <a:noFill/>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Myriad Pro" pitchFamily="34" charset="0"/>
                          <a:ea typeface="ＭＳ Ｐゴシック" pitchFamily="34" charset="-128"/>
                        </a:rPr>
                        <a:t>Importance Rating</a:t>
                      </a:r>
                    </a:p>
                  </a:txBody>
                  <a:tcPr marT="44250" marB="44250" horzOverflow="overflow">
                    <a:lnL>
                      <a:noFill/>
                    </a:lnL>
                    <a:lnR>
                      <a:noFill/>
                    </a:lnR>
                    <a:lnT>
                      <a:noFill/>
                    </a:lnT>
                    <a:lnB w="12700" cap="flat" cmpd="sng" algn="ctr">
                      <a:solidFill>
                        <a:srgbClr val="C0C0C0"/>
                      </a:solidFill>
                      <a:prstDash val="solid"/>
                      <a:round/>
                      <a:headEnd type="none" w="med" len="med"/>
                      <a:tailEnd type="none" w="med" len="med"/>
                    </a:lnB>
                    <a:lnTlToBr>
                      <a:noFill/>
                    </a:lnTlToBr>
                    <a:lnBlToTr>
                      <a:noFill/>
                    </a:lnBlToTr>
                    <a:noFill/>
                  </a:tcPr>
                </a:tc>
              </a:tr>
              <a:tr h="2402911">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SLS Home page</a:t>
                      </a:r>
                    </a:p>
                    <a:p>
                      <a:endParaRPr lang="en-US" dirty="0"/>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Students liked that the home page contained graphics and was easy to scan.  However, the text at the top of the page didn’t state that the legal services were free to CSU students.  That’s important to them.</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In one of the focus groups, students wanted more information how </a:t>
                      </a:r>
                      <a:r>
                        <a:rPr kumimoji="0" lang="en-US" sz="1000" b="0" i="0" u="none" strike="noStrike" cap="none" normalizeH="0" baseline="0" dirty="0" err="1" smtClean="0">
                          <a:ln>
                            <a:noFill/>
                          </a:ln>
                          <a:solidFill>
                            <a:schemeClr val="tx1"/>
                          </a:solidFill>
                          <a:effectLst/>
                          <a:latin typeface="Myriad Pro Light" pitchFamily="34" charset="0"/>
                          <a:ea typeface="ＭＳ Ｐゴシック" pitchFamily="34" charset="-128"/>
                        </a:rPr>
                        <a:t>how</a:t>
                      </a: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 far SLS would take a case, e.g. didn’t think they would handle a divorce for free.  They also said it would be helpful to see a list of some of their different types of cases.  For example, they didn’t realize SLS would help prepare for a trip abroad.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Also, they didn’t see the “Hot Topics” at the bottom of the page.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Improve the layout and content of the home page:</a:t>
                      </a:r>
                    </a:p>
                    <a:p>
                      <a:pPr marL="171450" marR="0" lvl="0" indent="-17145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Reduce the size of the graphic at the top of page so that more of the Hot Topics are visible without scrolling.</a:t>
                      </a:r>
                    </a:p>
                    <a:p>
                      <a:pPr marL="171450" marR="0" lvl="0" indent="-17145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Revise the copy so make it clear that legal services are free to students and that all consultations are with an experienced attorney versus a law student.  </a:t>
                      </a:r>
                    </a:p>
                    <a:p>
                      <a:pPr marL="171450" marR="0" lvl="0" indent="-17145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Provide more description of how SLS works and the types of cases handled.</a:t>
                      </a:r>
                    </a:p>
                    <a:p>
                      <a:pPr marL="171450" marR="0" lvl="0" indent="-17145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Ensure that the main topics on the home page are in sync with the re-organization of the legal topics menu. On the home page, highlight the most common student issues.  Might consider adding a Q&amp;A section.</a:t>
                      </a:r>
                    </a:p>
                    <a:p>
                      <a:pPr marL="171450" marR="0" lvl="0" indent="-17145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Consider renaming the Collegian menu item to “Hot Topics”.  </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3</a:t>
                      </a: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6010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Page Layout</a:t>
                      </a: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Students liked information presented in bulleted or numbered lists to make it easy to scan.  They also liked the links at the top of the page if there was a lot of information.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They also liked seeing example documents or forms, such as a lease agreement.  However, in the case of the Breaking a Lease page, the example was embedded into the content of the page and that was confusing.</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Format an area at the top of page for links to </a:t>
                      </a:r>
                      <a:r>
                        <a:rPr kumimoji="0" lang="en-US" sz="1000" b="0" i="0" u="none" strike="noStrike" cap="none" normalizeH="0" baseline="0" dirty="0" err="1" smtClean="0">
                          <a:ln>
                            <a:noFill/>
                          </a:ln>
                          <a:solidFill>
                            <a:schemeClr val="tx1"/>
                          </a:solidFill>
                          <a:effectLst/>
                          <a:latin typeface="Myriad Pro Light" pitchFamily="34" charset="0"/>
                          <a:ea typeface="ＭＳ Ｐゴシック" pitchFamily="34" charset="-128"/>
                        </a:rPr>
                        <a:t>pdf</a:t>
                      </a: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 forms or sample documents, where applicable.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 </a:t>
                      </a: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2</a:t>
                      </a: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73774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Contact Us</a:t>
                      </a: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Several students clicked on the Contact Us button and were put off at the pop-up message that  appeared.  They wanted immediate help and may not come into the SLS office.</a:t>
                      </a:r>
                      <a:endParaRPr lang="en-US" dirty="0"/>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yriad Pro Light" pitchFamily="34" charset="0"/>
                          <a:ea typeface="ＭＳ Ｐゴシック" pitchFamily="34" charset="-128"/>
                          <a:cs typeface="+mn-cs"/>
                        </a:rPr>
                        <a:t>Consider using a different e-mail approach:</a:t>
                      </a:r>
                    </a:p>
                    <a:p>
                      <a:pPr marL="171450" marR="0" lvl="0" indent="-1714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000" b="0" i="0" u="none" strike="noStrike" kern="1200" cap="none" spc="0" normalizeH="0" baseline="0" noProof="0" dirty="0" smtClean="0">
                          <a:ln>
                            <a:noFill/>
                          </a:ln>
                          <a:solidFill>
                            <a:srgbClr val="000000"/>
                          </a:solidFill>
                          <a:effectLst/>
                          <a:uLnTx/>
                          <a:uFillTx/>
                          <a:latin typeface="Myriad Pro Light" pitchFamily="34" charset="0"/>
                          <a:ea typeface="ＭＳ Ｐゴシック" pitchFamily="34" charset="-128"/>
                          <a:cs typeface="+mn-cs"/>
                        </a:rPr>
                        <a:t>Allow students to e-mail office in order to make an appointment.</a:t>
                      </a:r>
                    </a:p>
                    <a:p>
                      <a:pPr marL="171450" marR="0" lvl="0" indent="-1714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000" b="0" i="0" u="none" strike="noStrike" kern="1200" cap="none" spc="0" normalizeH="0" baseline="0" noProof="0" dirty="0" smtClean="0">
                          <a:ln>
                            <a:noFill/>
                          </a:ln>
                          <a:solidFill>
                            <a:srgbClr val="000000"/>
                          </a:solidFill>
                          <a:effectLst/>
                          <a:uLnTx/>
                          <a:uFillTx/>
                          <a:latin typeface="Myriad Pro Light" pitchFamily="34" charset="0"/>
                          <a:ea typeface="ＭＳ Ｐゴシック" pitchFamily="34" charset="-128"/>
                          <a:cs typeface="+mn-cs"/>
                        </a:rPr>
                        <a:t>If students want advice via e-mail on a common issue, respond with links to information on the SLS site or other reliable resources, such as link to campus site or </a:t>
                      </a:r>
                      <a:r>
                        <a:rPr kumimoji="0" lang="en-US" sz="1000" b="0" i="0" u="none" strike="noStrike" kern="1200" cap="none" spc="0" normalizeH="0" baseline="0" noProof="0" dirty="0" err="1" smtClean="0">
                          <a:ln>
                            <a:noFill/>
                          </a:ln>
                          <a:solidFill>
                            <a:srgbClr val="000000"/>
                          </a:solidFill>
                          <a:effectLst/>
                          <a:uLnTx/>
                          <a:uFillTx/>
                          <a:latin typeface="Myriad Pro Light" pitchFamily="34" charset="0"/>
                          <a:ea typeface="ＭＳ Ｐゴシック" pitchFamily="34" charset="-128"/>
                          <a:cs typeface="+mn-cs"/>
                        </a:rPr>
                        <a:t>fcgov</a:t>
                      </a:r>
                      <a:r>
                        <a:rPr kumimoji="0" lang="en-US" sz="1000" b="0" i="0" u="none" strike="noStrike" kern="1200" cap="none" spc="0" normalizeH="0" baseline="0" noProof="0" dirty="0" smtClean="0">
                          <a:ln>
                            <a:noFill/>
                          </a:ln>
                          <a:solidFill>
                            <a:srgbClr val="000000"/>
                          </a:solidFill>
                          <a:effectLst/>
                          <a:uLnTx/>
                          <a:uFillTx/>
                          <a:latin typeface="Myriad Pro Light" pitchFamily="34" charset="0"/>
                          <a:ea typeface="ＭＳ Ｐゴシック" pitchFamily="34" charset="-128"/>
                          <a:cs typeface="+mn-cs"/>
                        </a:rPr>
                        <a:t> site, while also encouraging them to come into the office . </a:t>
                      </a: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rPr>
                        <a:t>3</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yriad Pro Light" pitchFamily="34" charset="0"/>
                        <a:ea typeface="ＭＳ Ｐゴシック" pitchFamily="34" charset="-128"/>
                      </a:endParaRPr>
                    </a:p>
                  </a:txBody>
                  <a:tcPr marT="44250" marB="44250"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009" y="1653515"/>
            <a:ext cx="1437162" cy="118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421"/>
          <a:stretch/>
        </p:blipFill>
        <p:spPr bwMode="auto">
          <a:xfrm>
            <a:off x="211009" y="4245933"/>
            <a:ext cx="1207809" cy="1130249"/>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161" y="5932286"/>
            <a:ext cx="1632857" cy="90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42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274638"/>
            <a:ext cx="3668713"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algn="r" eaLnBrk="1" hangingPunct="1">
              <a:spcBef>
                <a:spcPct val="50000"/>
              </a:spcBef>
            </a:pPr>
            <a:r>
              <a:rPr lang="en-US" sz="2800" i="0" dirty="0" smtClean="0">
                <a:solidFill>
                  <a:schemeClr val="accent4">
                    <a:lumMod val="75000"/>
                  </a:schemeClr>
                </a:solidFill>
                <a:latin typeface="Myriad Pro" pitchFamily="34" charset="0"/>
              </a:rPr>
              <a:t>CONTENTS</a:t>
            </a:r>
            <a:endParaRPr lang="en-US" sz="2800" b="0" i="0" dirty="0">
              <a:solidFill>
                <a:schemeClr val="accent4">
                  <a:lumMod val="75000"/>
                </a:schemeClr>
              </a:solidFill>
              <a:latin typeface="Myriad Pro" pitchFamily="34" charset="0"/>
            </a:endParaRPr>
          </a:p>
        </p:txBody>
      </p:sp>
      <p:sp>
        <p:nvSpPr>
          <p:cNvPr id="12" name="Rectangle 26"/>
          <p:cNvSpPr>
            <a:spLocks noChangeArrowheads="1"/>
          </p:cNvSpPr>
          <p:nvPr/>
        </p:nvSpPr>
        <p:spPr bwMode="auto">
          <a:xfrm>
            <a:off x="3937000" y="1114425"/>
            <a:ext cx="55118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000" i="0" dirty="0">
                <a:solidFill>
                  <a:srgbClr val="808080"/>
                </a:solidFill>
                <a:latin typeface="Myriad Pro Light" pitchFamily="34" charset="0"/>
              </a:rPr>
              <a:t>03 </a:t>
            </a:r>
            <a:r>
              <a:rPr lang="en-US" sz="2000" i="0" dirty="0" smtClean="0">
                <a:solidFill>
                  <a:srgbClr val="808080"/>
                </a:solidFill>
                <a:latin typeface="Myriad Pro Light" pitchFamily="34" charset="0"/>
              </a:rPr>
              <a:t>EXECUTIVE SUMMARY</a:t>
            </a:r>
          </a:p>
          <a:p>
            <a:pPr>
              <a:defRPr/>
            </a:pPr>
            <a:endParaRPr lang="en-US" sz="2000" i="0" dirty="0">
              <a:solidFill>
                <a:srgbClr val="808080"/>
              </a:solidFill>
              <a:latin typeface="Myriad Pro Light" pitchFamily="34" charset="0"/>
            </a:endParaRPr>
          </a:p>
          <a:p>
            <a:pPr>
              <a:defRPr/>
            </a:pPr>
            <a:r>
              <a:rPr lang="en-US" sz="2000" i="0" dirty="0" smtClean="0">
                <a:solidFill>
                  <a:srgbClr val="808080"/>
                </a:solidFill>
                <a:latin typeface="Myriad Pro Light" pitchFamily="34" charset="0"/>
              </a:rPr>
              <a:t>06  APPROACH</a:t>
            </a:r>
            <a:endParaRPr lang="en-US" sz="2000" i="0" dirty="0">
              <a:solidFill>
                <a:srgbClr val="808080"/>
              </a:solidFill>
              <a:latin typeface="Myriad Pro Light" pitchFamily="34" charset="0"/>
            </a:endParaRPr>
          </a:p>
          <a:p>
            <a:pPr>
              <a:defRPr/>
            </a:pPr>
            <a:endParaRPr lang="en-US" sz="2000" b="0" i="0" dirty="0">
              <a:solidFill>
                <a:srgbClr val="808080"/>
              </a:solidFill>
              <a:latin typeface="Myriad Pro Light" pitchFamily="34" charset="0"/>
            </a:endParaRPr>
          </a:p>
          <a:p>
            <a:pPr>
              <a:defRPr/>
            </a:pPr>
            <a:r>
              <a:rPr lang="en-US" sz="2000" i="0" dirty="0" smtClean="0">
                <a:solidFill>
                  <a:srgbClr val="808080"/>
                </a:solidFill>
                <a:latin typeface="Myriad Pro Light" pitchFamily="34" charset="0"/>
              </a:rPr>
              <a:t>08 PHASE ONE RESULTS</a:t>
            </a:r>
            <a:endParaRPr lang="en-US" sz="2000" i="0" dirty="0">
              <a:solidFill>
                <a:srgbClr val="808080"/>
              </a:solidFill>
              <a:latin typeface="Myriad Pro Light" pitchFamily="34" charset="0"/>
            </a:endParaRPr>
          </a:p>
          <a:p>
            <a:pPr indent="341313">
              <a:defRPr/>
            </a:pPr>
            <a:r>
              <a:rPr lang="en-US" sz="1400" b="0" i="0" dirty="0" smtClean="0">
                <a:solidFill>
                  <a:schemeClr val="tx1">
                    <a:lumMod val="65000"/>
                    <a:lumOff val="35000"/>
                  </a:schemeClr>
                </a:solidFill>
                <a:latin typeface="Myriad Pro Light" pitchFamily="34" charset="0"/>
              </a:rPr>
              <a:t>09 Behavior &amp; Expectations </a:t>
            </a:r>
            <a:endParaRPr lang="en-US" sz="1400" b="0" i="0" dirty="0">
              <a:solidFill>
                <a:schemeClr val="tx1">
                  <a:lumMod val="65000"/>
                  <a:lumOff val="35000"/>
                </a:schemeClr>
              </a:solidFill>
              <a:latin typeface="Myriad Pro Light" pitchFamily="34" charset="0"/>
            </a:endParaRPr>
          </a:p>
          <a:p>
            <a:pPr indent="341313">
              <a:defRPr/>
            </a:pPr>
            <a:r>
              <a:rPr lang="en-US" sz="1400" b="0" i="0" dirty="0" smtClean="0">
                <a:solidFill>
                  <a:schemeClr val="tx1">
                    <a:lumMod val="65000"/>
                    <a:lumOff val="35000"/>
                  </a:schemeClr>
                </a:solidFill>
                <a:latin typeface="Myriad Pro Light" pitchFamily="34" charset="0"/>
              </a:rPr>
              <a:t>11 Feedback on SLS Site</a:t>
            </a:r>
          </a:p>
          <a:p>
            <a:pPr>
              <a:defRPr/>
            </a:pPr>
            <a:endParaRPr lang="en-US" sz="2000" b="0" i="0" dirty="0" smtClean="0">
              <a:solidFill>
                <a:srgbClr val="808080"/>
              </a:solidFill>
              <a:latin typeface="Myriad Pro Light" pitchFamily="34" charset="0"/>
            </a:endParaRPr>
          </a:p>
          <a:p>
            <a:pPr>
              <a:defRPr/>
            </a:pPr>
            <a:r>
              <a:rPr lang="en-US" sz="2000" i="0" dirty="0" smtClean="0">
                <a:solidFill>
                  <a:srgbClr val="808080"/>
                </a:solidFill>
                <a:latin typeface="Myriad Pro Light" pitchFamily="34" charset="0"/>
              </a:rPr>
              <a:t>12 PHASE TWO RESULTS</a:t>
            </a:r>
          </a:p>
          <a:p>
            <a:pPr indent="341313">
              <a:defRPr/>
            </a:pPr>
            <a:r>
              <a:rPr lang="en-US" sz="1400" b="0" i="0" dirty="0" smtClean="0">
                <a:solidFill>
                  <a:schemeClr val="tx1">
                    <a:lumMod val="65000"/>
                    <a:lumOff val="35000"/>
                  </a:schemeClr>
                </a:solidFill>
                <a:latin typeface="Myriad Pro Light" pitchFamily="34" charset="0"/>
              </a:rPr>
              <a:t>13 Legal Issues Important to Students</a:t>
            </a:r>
          </a:p>
          <a:p>
            <a:pPr indent="341313">
              <a:defRPr/>
            </a:pPr>
            <a:r>
              <a:rPr lang="en-US" sz="1400" b="0" i="0" dirty="0" smtClean="0">
                <a:solidFill>
                  <a:schemeClr val="tx1">
                    <a:lumMod val="65000"/>
                    <a:lumOff val="35000"/>
                  </a:schemeClr>
                </a:solidFill>
                <a:latin typeface="Myriad Pro Light" pitchFamily="34" charset="0"/>
              </a:rPr>
              <a:t>14 Feedback on Current SLS Outreach Efforts </a:t>
            </a:r>
            <a:endParaRPr lang="en-US" sz="1400" b="0" i="0" dirty="0">
              <a:solidFill>
                <a:schemeClr val="tx1">
                  <a:lumMod val="65000"/>
                  <a:lumOff val="35000"/>
                </a:schemeClr>
              </a:solidFill>
              <a:latin typeface="Myriad Pro Light" pitchFamily="34" charset="0"/>
            </a:endParaRPr>
          </a:p>
          <a:p>
            <a:pPr indent="341313">
              <a:defRPr/>
            </a:pPr>
            <a:r>
              <a:rPr lang="en-US" sz="1400" b="0" i="0" dirty="0" smtClean="0">
                <a:solidFill>
                  <a:schemeClr val="tx1">
                    <a:lumMod val="65000"/>
                    <a:lumOff val="35000"/>
                  </a:schemeClr>
                </a:solidFill>
                <a:latin typeface="Myriad Pro Light" pitchFamily="34" charset="0"/>
              </a:rPr>
              <a:t>15 Ways to Get the Word Out</a:t>
            </a:r>
          </a:p>
          <a:p>
            <a:pPr>
              <a:defRPr/>
            </a:pPr>
            <a:endParaRPr lang="en-US" sz="2000" b="0" i="0" dirty="0">
              <a:solidFill>
                <a:srgbClr val="808080"/>
              </a:solidFill>
              <a:latin typeface="Myriad Pro Light" pitchFamily="34" charset="0"/>
            </a:endParaRPr>
          </a:p>
          <a:p>
            <a:pPr>
              <a:defRPr/>
            </a:pPr>
            <a:r>
              <a:rPr lang="en-US" sz="2000" i="0" dirty="0" smtClean="0">
                <a:solidFill>
                  <a:srgbClr val="808080"/>
                </a:solidFill>
                <a:latin typeface="Myriad Pro Light" pitchFamily="34" charset="0"/>
              </a:rPr>
              <a:t>16 RECOMMENDATIONS</a:t>
            </a:r>
            <a:endParaRPr lang="en-US" sz="2000" i="0" dirty="0">
              <a:solidFill>
                <a:srgbClr val="808080"/>
              </a:solidFill>
              <a:latin typeface="Myriad Pro Light" pitchFamily="34" charset="0"/>
            </a:endParaRPr>
          </a:p>
          <a:p>
            <a:pPr indent="341313">
              <a:defRPr/>
            </a:pPr>
            <a:r>
              <a:rPr lang="en-US" sz="1400" b="0" i="0" dirty="0" smtClean="0">
                <a:solidFill>
                  <a:schemeClr val="tx1">
                    <a:lumMod val="65000"/>
                    <a:lumOff val="35000"/>
                  </a:schemeClr>
                </a:solidFill>
                <a:latin typeface="Myriad Pro Light" pitchFamily="34" charset="0"/>
              </a:rPr>
              <a:t>17 SLS Site</a:t>
            </a:r>
            <a:endParaRPr lang="en-US" sz="1400" b="0" i="0" dirty="0">
              <a:solidFill>
                <a:schemeClr val="tx1">
                  <a:lumMod val="65000"/>
                  <a:lumOff val="35000"/>
                </a:schemeClr>
              </a:solidFill>
              <a:latin typeface="Myriad Pro Light" pitchFamily="34" charset="0"/>
            </a:endParaRPr>
          </a:p>
          <a:p>
            <a:pPr indent="341313">
              <a:defRPr/>
            </a:pPr>
            <a:r>
              <a:rPr lang="en-US" sz="1400" b="0" i="0" dirty="0" smtClean="0">
                <a:solidFill>
                  <a:schemeClr val="tx1">
                    <a:lumMod val="65000"/>
                    <a:lumOff val="35000"/>
                  </a:schemeClr>
                </a:solidFill>
                <a:latin typeface="Myriad Pro Light" pitchFamily="34" charset="0"/>
              </a:rPr>
              <a:t>19 Getting the Word Out</a:t>
            </a:r>
            <a:endParaRPr lang="en-US" sz="1400" b="0" i="0" dirty="0">
              <a:solidFill>
                <a:schemeClr val="tx1">
                  <a:lumMod val="65000"/>
                  <a:lumOff val="35000"/>
                </a:schemeClr>
              </a:solidFill>
              <a:latin typeface="Myriad Pro Light" pitchFamily="34" charset="0"/>
            </a:endParaRPr>
          </a:p>
          <a:p>
            <a:pPr>
              <a:defRPr/>
            </a:pPr>
            <a:endParaRPr lang="en-US" sz="2000" b="0" i="0" dirty="0">
              <a:solidFill>
                <a:srgbClr val="808080"/>
              </a:solidFill>
              <a:latin typeface="Myriad Pro Light" pitchFamily="34" charset="0"/>
            </a:endParaRPr>
          </a:p>
        </p:txBody>
      </p:sp>
      <p:sp>
        <p:nvSpPr>
          <p:cNvPr id="6" name="TextBox 5"/>
          <p:cNvSpPr txBox="1"/>
          <p:nvPr/>
        </p:nvSpPr>
        <p:spPr>
          <a:xfrm>
            <a:off x="9448800" y="7420131"/>
            <a:ext cx="429718" cy="246221"/>
          </a:xfrm>
          <a:prstGeom prst="rect">
            <a:avLst/>
          </a:prstGeom>
          <a:noFill/>
        </p:spPr>
        <p:txBody>
          <a:bodyPr wrap="square" rtlCol="0">
            <a:spAutoFit/>
          </a:bodyPr>
          <a:lstStyle/>
          <a:p>
            <a:pPr algn="ctr"/>
            <a:r>
              <a:rPr lang="en-US" sz="1000" b="0" i="0" dirty="0" smtClean="0">
                <a:latin typeface="Myriad Pro" pitchFamily="34" charset="0"/>
              </a:rPr>
              <a:t>2</a:t>
            </a:r>
            <a:endParaRPr lang="en-US" sz="1000" b="0" i="0" dirty="0">
              <a:latin typeface="Myriad Pro"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
          <p:cNvSpPr txBox="1">
            <a:spLocks noChangeArrowheads="1"/>
          </p:cNvSpPr>
          <p:nvPr/>
        </p:nvSpPr>
        <p:spPr bwMode="auto">
          <a:xfrm>
            <a:off x="0" y="252413"/>
            <a:ext cx="3678238"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algn="r" eaLnBrk="1" hangingPunct="1">
              <a:spcBef>
                <a:spcPct val="50000"/>
              </a:spcBef>
            </a:pPr>
            <a:r>
              <a:rPr lang="en-US" sz="2800" i="0" dirty="0" smtClean="0">
                <a:solidFill>
                  <a:schemeClr val="accent4">
                    <a:lumMod val="75000"/>
                  </a:schemeClr>
                </a:solidFill>
                <a:latin typeface="Myriad Pro" pitchFamily="34" charset="0"/>
              </a:rPr>
              <a:t>RECOMMENDATIONS</a:t>
            </a:r>
            <a:endParaRPr lang="en-US" sz="2800" b="0" i="0" dirty="0">
              <a:solidFill>
                <a:schemeClr val="accent4">
                  <a:lumMod val="75000"/>
                </a:schemeClr>
              </a:solidFill>
              <a:latin typeface="Myriad Pro" pitchFamily="34" charset="0"/>
            </a:endParaRPr>
          </a:p>
        </p:txBody>
      </p:sp>
      <p:sp>
        <p:nvSpPr>
          <p:cNvPr id="24" name="TextBox 23"/>
          <p:cNvSpPr txBox="1"/>
          <p:nvPr/>
        </p:nvSpPr>
        <p:spPr>
          <a:xfrm>
            <a:off x="9448800" y="7420131"/>
            <a:ext cx="429718" cy="246221"/>
          </a:xfrm>
          <a:prstGeom prst="rect">
            <a:avLst/>
          </a:prstGeom>
          <a:noFill/>
        </p:spPr>
        <p:txBody>
          <a:bodyPr wrap="square" rtlCol="0">
            <a:spAutoFit/>
          </a:bodyPr>
          <a:lstStyle/>
          <a:p>
            <a:pPr algn="ctr"/>
            <a:r>
              <a:rPr lang="en-US" sz="1000" b="0" i="0" dirty="0" smtClean="0">
                <a:latin typeface="Myriad Pro" pitchFamily="34" charset="0"/>
              </a:rPr>
              <a:t>20</a:t>
            </a:r>
            <a:endParaRPr lang="en-US" sz="1000" b="0" i="0" dirty="0">
              <a:latin typeface="Myriad Pro" pitchFamily="34" charset="0"/>
            </a:endParaRPr>
          </a:p>
        </p:txBody>
      </p:sp>
      <p:sp>
        <p:nvSpPr>
          <p:cNvPr id="10" name="Text Box 4"/>
          <p:cNvSpPr txBox="1">
            <a:spLocks noChangeArrowheads="1"/>
          </p:cNvSpPr>
          <p:nvPr/>
        </p:nvSpPr>
        <p:spPr bwMode="auto">
          <a:xfrm>
            <a:off x="3736738" y="262942"/>
            <a:ext cx="6141780"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pPr>
            <a:r>
              <a:rPr lang="en-US" sz="2800" b="0" i="0" dirty="0" smtClean="0">
                <a:solidFill>
                  <a:schemeClr val="bg1"/>
                </a:solidFill>
                <a:latin typeface="Myriad Pro" pitchFamily="34" charset="0"/>
              </a:rPr>
              <a:t>Getting the Word Out</a:t>
            </a:r>
            <a:endParaRPr lang="en-US" sz="2800" b="0" i="0" dirty="0">
              <a:solidFill>
                <a:schemeClr val="bg1"/>
              </a:solidFill>
              <a:latin typeface="Myriad Pro" pitchFamily="34" charset="0"/>
            </a:endParaRPr>
          </a:p>
        </p:txBody>
      </p:sp>
      <p:sp>
        <p:nvSpPr>
          <p:cNvPr id="7" name="Rectangle 6"/>
          <p:cNvSpPr>
            <a:spLocks noChangeArrowheads="1"/>
          </p:cNvSpPr>
          <p:nvPr/>
        </p:nvSpPr>
        <p:spPr bwMode="auto">
          <a:xfrm>
            <a:off x="3713952" y="1181371"/>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Try some new approaches</a:t>
            </a:r>
          </a:p>
        </p:txBody>
      </p:sp>
      <p:sp>
        <p:nvSpPr>
          <p:cNvPr id="8" name="Rectangle 5"/>
          <p:cNvSpPr>
            <a:spLocks noChangeArrowheads="1"/>
          </p:cNvSpPr>
          <p:nvPr/>
        </p:nvSpPr>
        <p:spPr bwMode="auto">
          <a:xfrm>
            <a:off x="3729059" y="1556961"/>
            <a:ext cx="5934600" cy="26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pPr marL="285750" indent="-285750">
              <a:buFont typeface="Arial" pitchFamily="34" charset="0"/>
              <a:buChar char="•"/>
            </a:pPr>
            <a:r>
              <a:rPr lang="en-US" sz="1400" b="0" i="0" dirty="0" smtClean="0">
                <a:latin typeface="Myriad Pro" pitchFamily="34" charset="0"/>
              </a:rPr>
              <a:t>E-mail campus-wide short trivia quizzes focused on specific legal topics. </a:t>
            </a:r>
            <a:r>
              <a:rPr lang="en-US" sz="1400" b="0" i="0" dirty="0">
                <a:latin typeface="Myriad Pro" pitchFamily="34" charset="0"/>
              </a:rPr>
              <a:t>Can also post quiz on main campus </a:t>
            </a:r>
            <a:r>
              <a:rPr lang="en-US" sz="1400" b="0" i="0" dirty="0" smtClean="0">
                <a:latin typeface="Myriad Pro" pitchFamily="34" charset="0"/>
              </a:rPr>
              <a:t>Facebook </a:t>
            </a:r>
            <a:r>
              <a:rPr lang="en-US" sz="1400" b="0" i="0" dirty="0">
                <a:latin typeface="Myriad Pro" pitchFamily="34" charset="0"/>
              </a:rPr>
              <a:t>page.  </a:t>
            </a:r>
            <a:r>
              <a:rPr lang="en-US" sz="1400" b="0" i="0" dirty="0" smtClean="0">
                <a:latin typeface="Myriad Pro" pitchFamily="34" charset="0"/>
              </a:rPr>
              <a:t>Relatively low-cost campaign.  Also easy to track responses.  </a:t>
            </a:r>
          </a:p>
          <a:p>
            <a:pPr marL="285750" indent="-285750">
              <a:buFont typeface="Arial" pitchFamily="34" charset="0"/>
              <a:buChar char="•"/>
            </a:pPr>
            <a:endParaRPr lang="en-US" sz="1400" b="0" i="0" dirty="0">
              <a:latin typeface="Myriad Pro" pitchFamily="34" charset="0"/>
            </a:endParaRPr>
          </a:p>
          <a:p>
            <a:pPr marL="285750" indent="-285750">
              <a:buFont typeface="Arial" pitchFamily="34" charset="0"/>
              <a:buChar char="•"/>
            </a:pPr>
            <a:r>
              <a:rPr lang="en-US" sz="1400" b="0" i="0" dirty="0" smtClean="0">
                <a:latin typeface="Myriad Pro" pitchFamily="34" charset="0"/>
              </a:rPr>
              <a:t>Look into advertising costs in the Collegian for a brief ad on the back page, containing an interesting legal fact or provocative headline, e.g. “Could you be a sex offender?” Embed QR Code to send students to website for the full article.  Track web traffic through google analytics to gauge effectiveness.  </a:t>
            </a:r>
          </a:p>
          <a:p>
            <a:pPr marL="285750" indent="-285750">
              <a:buFont typeface="Arial" pitchFamily="34" charset="0"/>
              <a:buChar char="•"/>
            </a:pPr>
            <a:endParaRPr lang="en-US" sz="1400" b="0" i="0" dirty="0">
              <a:latin typeface="Myriad Pro" pitchFamily="34" charset="0"/>
            </a:endParaRPr>
          </a:p>
          <a:p>
            <a:pPr marL="285750" indent="-285750">
              <a:buFont typeface="Arial" pitchFamily="34" charset="0"/>
              <a:buChar char="•"/>
            </a:pPr>
            <a:r>
              <a:rPr lang="en-US" sz="1400" b="0" i="0" dirty="0" smtClean="0">
                <a:latin typeface="Myriad Pro" pitchFamily="34" charset="0"/>
              </a:rPr>
              <a:t>Partner up with graphic design department to create visually interesting posters with brief, targeted messages.  </a:t>
            </a:r>
            <a:endParaRPr lang="en-US" sz="1200" b="0" i="0" dirty="0" smtClean="0">
              <a:latin typeface="Myriad Pro" pitchFamily="34" charset="0"/>
            </a:endParaRPr>
          </a:p>
        </p:txBody>
      </p:sp>
      <p:pic>
        <p:nvPicPr>
          <p:cNvPr id="6146" name="Picture 2" descr="http://i.ytimg.com/vi/QZpd_3mJA4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62" r="26250"/>
          <a:stretch/>
        </p:blipFill>
        <p:spPr bwMode="auto">
          <a:xfrm>
            <a:off x="900113" y="1344182"/>
            <a:ext cx="2157412" cy="34290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3756651" y="4441601"/>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Tweak what you’re already doing</a:t>
            </a:r>
          </a:p>
        </p:txBody>
      </p:sp>
      <p:sp>
        <p:nvSpPr>
          <p:cNvPr id="11" name="Rectangle 5"/>
          <p:cNvSpPr>
            <a:spLocks noChangeArrowheads="1"/>
          </p:cNvSpPr>
          <p:nvPr/>
        </p:nvSpPr>
        <p:spPr bwMode="auto">
          <a:xfrm>
            <a:off x="3745632" y="4856380"/>
            <a:ext cx="5934600" cy="201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pPr marL="285750" indent="-285750">
              <a:buFont typeface="Arial" pitchFamily="34" charset="0"/>
              <a:buChar char="•"/>
            </a:pPr>
            <a:r>
              <a:rPr lang="en-US" sz="1400" b="0" i="0" dirty="0" smtClean="0">
                <a:latin typeface="Myriad Pro" pitchFamily="34" charset="0"/>
              </a:rPr>
              <a:t>Continue to have a presence on the plaza when students gather for other events. </a:t>
            </a:r>
          </a:p>
          <a:p>
            <a:pPr marL="285750" indent="-285750">
              <a:buFont typeface="Arial" pitchFamily="34" charset="0"/>
              <a:buChar char="•"/>
            </a:pPr>
            <a:endParaRPr lang="en-US" sz="1400" b="0" i="0" dirty="0">
              <a:latin typeface="Myriad Pro" pitchFamily="34" charset="0"/>
            </a:endParaRPr>
          </a:p>
          <a:p>
            <a:pPr marL="285750" indent="-285750">
              <a:buFont typeface="Arial" pitchFamily="34" charset="0"/>
              <a:buChar char="•"/>
            </a:pPr>
            <a:r>
              <a:rPr lang="en-US" sz="1400" b="0" i="0" dirty="0" smtClean="0">
                <a:latin typeface="Myriad Pro" pitchFamily="34" charset="0"/>
              </a:rPr>
              <a:t>Target students , such as international students, with fliers and presentations.  </a:t>
            </a:r>
          </a:p>
          <a:p>
            <a:pPr marL="285750" indent="-285750">
              <a:buFont typeface="Arial" pitchFamily="34" charset="0"/>
              <a:buChar char="•"/>
            </a:pPr>
            <a:endParaRPr lang="en-US" sz="1400" b="0" i="0" dirty="0">
              <a:latin typeface="Myriad Pro" pitchFamily="34" charset="0"/>
            </a:endParaRPr>
          </a:p>
          <a:p>
            <a:pPr marL="285750" indent="-285750">
              <a:buFont typeface="Arial" pitchFamily="34" charset="0"/>
              <a:buChar char="•"/>
            </a:pPr>
            <a:r>
              <a:rPr lang="en-US" sz="1400" b="0" i="0" dirty="0" smtClean="0">
                <a:latin typeface="Myriad Pro" pitchFamily="34" charset="0"/>
              </a:rPr>
              <a:t>Submit an existing Collegian article to the Rooster.</a:t>
            </a:r>
          </a:p>
          <a:p>
            <a:pPr marL="285750" indent="-285750">
              <a:buFont typeface="Arial" pitchFamily="34" charset="0"/>
              <a:buChar char="•"/>
            </a:pPr>
            <a:endParaRPr lang="en-US" sz="1400" b="0" i="0" dirty="0">
              <a:latin typeface="Myriad Pro" pitchFamily="34" charset="0"/>
            </a:endParaRPr>
          </a:p>
          <a:p>
            <a:pPr marL="285750" indent="-285750">
              <a:buFont typeface="Arial" pitchFamily="34" charset="0"/>
              <a:buChar char="•"/>
            </a:pPr>
            <a:endParaRPr lang="en-US" sz="1200" b="0" i="0" dirty="0" smtClean="0">
              <a:latin typeface="Myriad Pro" pitchFamily="34" charset="0"/>
            </a:endParaRPr>
          </a:p>
        </p:txBody>
      </p:sp>
    </p:spTree>
    <p:extLst>
      <p:ext uri="{BB962C8B-B14F-4D97-AF65-F5344CB8AC3E}">
        <p14:creationId xmlns:p14="http://schemas.microsoft.com/office/powerpoint/2010/main" val="2498748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87550" y="2800350"/>
            <a:ext cx="56324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lnSpc>
                <a:spcPct val="75000"/>
              </a:lnSpc>
            </a:pPr>
            <a:r>
              <a:rPr lang="en-US" sz="6100" i="0" dirty="0">
                <a:solidFill>
                  <a:schemeClr val="accent4">
                    <a:lumMod val="75000"/>
                  </a:schemeClr>
                </a:solidFill>
                <a:latin typeface="Myriad Pro" pitchFamily="34" charset="0"/>
              </a:rPr>
              <a:t>EXECUTIVE SUMMARY</a:t>
            </a:r>
          </a:p>
        </p:txBody>
      </p:sp>
      <p:sp>
        <p:nvSpPr>
          <p:cNvPr id="3" name="Rectangle 2"/>
          <p:cNvSpPr/>
          <p:nvPr/>
        </p:nvSpPr>
        <p:spPr>
          <a:xfrm>
            <a:off x="0" y="2800350"/>
            <a:ext cx="1771650" cy="13017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9506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
          <p:cNvSpPr txBox="1">
            <a:spLocks noChangeArrowheads="1"/>
          </p:cNvSpPr>
          <p:nvPr/>
        </p:nvSpPr>
        <p:spPr bwMode="auto">
          <a:xfrm>
            <a:off x="0" y="252413"/>
            <a:ext cx="3678238"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algn="r" eaLnBrk="1" hangingPunct="1">
              <a:spcBef>
                <a:spcPct val="50000"/>
              </a:spcBef>
            </a:pPr>
            <a:r>
              <a:rPr lang="en-US" i="0" dirty="0" smtClean="0">
                <a:solidFill>
                  <a:schemeClr val="accent4">
                    <a:lumMod val="75000"/>
                  </a:schemeClr>
                </a:solidFill>
                <a:latin typeface="Myriad Pro" pitchFamily="34" charset="0"/>
              </a:rPr>
              <a:t>EXECUTIVE SUMMARY</a:t>
            </a:r>
            <a:endParaRPr lang="en-US" b="0" i="0" dirty="0">
              <a:solidFill>
                <a:schemeClr val="accent4">
                  <a:lumMod val="75000"/>
                </a:schemeClr>
              </a:solidFill>
              <a:latin typeface="Myriad Pro" pitchFamily="34" charset="0"/>
            </a:endParaRPr>
          </a:p>
        </p:txBody>
      </p:sp>
      <p:sp>
        <p:nvSpPr>
          <p:cNvPr id="27" name="Rectangle 26"/>
          <p:cNvSpPr>
            <a:spLocks noChangeArrowheads="1"/>
          </p:cNvSpPr>
          <p:nvPr/>
        </p:nvSpPr>
        <p:spPr bwMode="auto">
          <a:xfrm>
            <a:off x="3642056" y="1114425"/>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What </a:t>
            </a:r>
            <a:r>
              <a:rPr lang="en-US" sz="2000" b="0" i="0" dirty="0">
                <a:solidFill>
                  <a:srgbClr val="808080"/>
                </a:solidFill>
                <a:latin typeface="Myriad Pro Light" pitchFamily="34" charset="0"/>
              </a:rPr>
              <a:t>W</a:t>
            </a:r>
            <a:r>
              <a:rPr lang="en-US" sz="2000" b="0" i="0" dirty="0" smtClean="0">
                <a:solidFill>
                  <a:srgbClr val="808080"/>
                </a:solidFill>
                <a:latin typeface="Myriad Pro Light" pitchFamily="34" charset="0"/>
              </a:rPr>
              <a:t>e Did</a:t>
            </a:r>
          </a:p>
        </p:txBody>
      </p:sp>
      <p:sp>
        <p:nvSpPr>
          <p:cNvPr id="20" name="Rectangle 5"/>
          <p:cNvSpPr>
            <a:spLocks noChangeArrowheads="1"/>
          </p:cNvSpPr>
          <p:nvPr/>
        </p:nvSpPr>
        <p:spPr bwMode="auto">
          <a:xfrm>
            <a:off x="3678238" y="1525805"/>
            <a:ext cx="5651500" cy="247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marL="171450" indent="-171450">
              <a:buFont typeface="Arial" pitchFamily="34" charset="0"/>
              <a:buChar char="•"/>
            </a:pPr>
            <a:r>
              <a:rPr lang="en-US" sz="1400" b="0" i="0" dirty="0" smtClean="0">
                <a:latin typeface="Myriad Pro" pitchFamily="34" charset="0"/>
              </a:rPr>
              <a:t>Conducted observational interviews with six CSU students to understand how they get answers online.  They were given typical scenarios, such as breaking a lease or dealing with alcohol –related charges (MIP, DUI).  After doing their own natural exploration, students were directed to the Student Legal Services website.</a:t>
            </a:r>
          </a:p>
          <a:p>
            <a:pPr marL="171450" indent="-171450">
              <a:buFont typeface="Arial" pitchFamily="34" charset="0"/>
              <a:buChar char="•"/>
            </a:pPr>
            <a:endParaRPr lang="en-US" sz="1400" b="0" i="0" dirty="0">
              <a:latin typeface="Myriad Pro" pitchFamily="34" charset="0"/>
            </a:endParaRPr>
          </a:p>
          <a:p>
            <a:pPr marL="171450" indent="-171450">
              <a:buFont typeface="Arial" pitchFamily="34" charset="0"/>
              <a:buChar char="•"/>
            </a:pPr>
            <a:r>
              <a:rPr lang="en-US" sz="1400" b="0" i="0" dirty="0" smtClean="0">
                <a:latin typeface="Myriad Pro" pitchFamily="34" charset="0"/>
              </a:rPr>
              <a:t>Followed-up the interviews with two focus groups.  Each group consisted of eight students.  Groups discussed the legal issues that are most important to them and brainstormed how to get the word out – about legal services that are available when they get into trouble - and how to prevent trouble in the first place.</a:t>
            </a:r>
            <a:endParaRPr lang="en-US" sz="1400" b="0" i="0" dirty="0">
              <a:latin typeface="Myriad Pro" pitchFamily="34" charset="0"/>
            </a:endParaRPr>
          </a:p>
        </p:txBody>
      </p:sp>
      <p:sp>
        <p:nvSpPr>
          <p:cNvPr id="24" name="TextBox 23"/>
          <p:cNvSpPr txBox="1"/>
          <p:nvPr/>
        </p:nvSpPr>
        <p:spPr>
          <a:xfrm>
            <a:off x="9448800" y="7420131"/>
            <a:ext cx="429718" cy="246221"/>
          </a:xfrm>
          <a:prstGeom prst="rect">
            <a:avLst/>
          </a:prstGeom>
          <a:noFill/>
        </p:spPr>
        <p:txBody>
          <a:bodyPr wrap="square" rtlCol="0">
            <a:spAutoFit/>
          </a:bodyPr>
          <a:lstStyle/>
          <a:p>
            <a:pPr algn="ctr"/>
            <a:r>
              <a:rPr lang="en-US" sz="1000" b="0" i="0" dirty="0" smtClean="0">
                <a:latin typeface="Myriad Pro" pitchFamily="34" charset="0"/>
              </a:rPr>
              <a:t>4</a:t>
            </a:r>
            <a:endParaRPr lang="en-US" sz="1000" b="0" i="0" dirty="0">
              <a:latin typeface="Myriad Pro" pitchFamily="34" charset="0"/>
            </a:endParaRPr>
          </a:p>
        </p:txBody>
      </p:sp>
      <p:sp>
        <p:nvSpPr>
          <p:cNvPr id="11" name="Rectangle 10"/>
          <p:cNvSpPr>
            <a:spLocks noChangeArrowheads="1"/>
          </p:cNvSpPr>
          <p:nvPr/>
        </p:nvSpPr>
        <p:spPr bwMode="auto">
          <a:xfrm>
            <a:off x="3678238" y="4077751"/>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What We Learned</a:t>
            </a:r>
          </a:p>
        </p:txBody>
      </p:sp>
      <p:sp>
        <p:nvSpPr>
          <p:cNvPr id="12" name="Rectangle 5"/>
          <p:cNvSpPr>
            <a:spLocks noChangeArrowheads="1"/>
          </p:cNvSpPr>
          <p:nvPr/>
        </p:nvSpPr>
        <p:spPr bwMode="auto">
          <a:xfrm>
            <a:off x="3705859" y="4523209"/>
            <a:ext cx="5651500" cy="247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marL="171450" indent="-171450">
              <a:buFont typeface="Arial" pitchFamily="34" charset="0"/>
              <a:buChar char="•"/>
            </a:pPr>
            <a:r>
              <a:rPr lang="en-US" sz="1400" b="0" i="0" dirty="0" smtClean="0">
                <a:latin typeface="Myriad Pro" pitchFamily="34" charset="0"/>
              </a:rPr>
              <a:t>The informational pages on the SLS website are pretty good.  The level of information is about right.  The trouble is that most students wouldn’t think to go to the site.  Unless a </a:t>
            </a:r>
            <a:r>
              <a:rPr lang="en-US" sz="1400" b="0" i="0" dirty="0" err="1" smtClean="0">
                <a:latin typeface="Myriad Pro" pitchFamily="34" charset="0"/>
              </a:rPr>
              <a:t>google</a:t>
            </a:r>
            <a:r>
              <a:rPr lang="en-US" sz="1400" b="0" i="0" dirty="0" smtClean="0">
                <a:latin typeface="Myriad Pro" pitchFamily="34" charset="0"/>
              </a:rPr>
              <a:t> search jumps to the right page, students also have trouble navigating the menu structure. </a:t>
            </a:r>
          </a:p>
          <a:p>
            <a:pPr marL="171450" indent="-171450">
              <a:buFont typeface="Arial" pitchFamily="34" charset="0"/>
              <a:buChar char="•"/>
            </a:pPr>
            <a:endParaRPr lang="en-US" sz="1400" b="0" i="0" dirty="0">
              <a:latin typeface="Myriad Pro" pitchFamily="34" charset="0"/>
            </a:endParaRPr>
          </a:p>
          <a:p>
            <a:pPr marL="171450" indent="-171450">
              <a:buFont typeface="Arial" pitchFamily="34" charset="0"/>
              <a:buChar char="•"/>
            </a:pPr>
            <a:r>
              <a:rPr lang="en-US" sz="1400" b="0" i="0" dirty="0" smtClean="0">
                <a:latin typeface="Myriad Pro" pitchFamily="34" charset="0"/>
              </a:rPr>
              <a:t>A bigger challenge is getting the word out to students about Student Legal Services.  Unless they had prior interactions with SLS, most students didn’t know the department existed and that services were free for them.  They also didn’t realize the breadth of issues they could get help with.</a:t>
            </a:r>
          </a:p>
          <a:p>
            <a:pPr marL="171450" indent="-171450">
              <a:buFont typeface="Arial" pitchFamily="34" charset="0"/>
              <a:buChar char="•"/>
            </a:pPr>
            <a:endParaRPr lang="en-US" sz="1400" b="0" i="0" dirty="0">
              <a:latin typeface="Myriad Pro"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617" y="1570456"/>
            <a:ext cx="2884179" cy="238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today.colostate.edu/userfiles/images/involvement_expo%20(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280" y="4657764"/>
            <a:ext cx="2796618" cy="186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235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
          <p:cNvSpPr txBox="1">
            <a:spLocks noChangeArrowheads="1"/>
          </p:cNvSpPr>
          <p:nvPr/>
        </p:nvSpPr>
        <p:spPr bwMode="auto">
          <a:xfrm>
            <a:off x="0" y="252413"/>
            <a:ext cx="3678238"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algn="r" eaLnBrk="1" hangingPunct="1">
              <a:spcBef>
                <a:spcPct val="50000"/>
              </a:spcBef>
            </a:pPr>
            <a:r>
              <a:rPr lang="en-US" i="0" dirty="0" smtClean="0">
                <a:solidFill>
                  <a:schemeClr val="accent4">
                    <a:lumMod val="75000"/>
                  </a:schemeClr>
                </a:solidFill>
                <a:latin typeface="Myriad Pro" pitchFamily="34" charset="0"/>
              </a:rPr>
              <a:t>EXECUTIVE SUMMARY</a:t>
            </a:r>
            <a:endParaRPr lang="en-US" b="0" i="0" dirty="0">
              <a:solidFill>
                <a:schemeClr val="accent4">
                  <a:lumMod val="75000"/>
                </a:schemeClr>
              </a:solidFill>
              <a:latin typeface="Myriad Pro" pitchFamily="34" charset="0"/>
            </a:endParaRPr>
          </a:p>
        </p:txBody>
      </p:sp>
      <p:sp>
        <p:nvSpPr>
          <p:cNvPr id="27" name="Rectangle 26"/>
          <p:cNvSpPr>
            <a:spLocks noChangeArrowheads="1"/>
          </p:cNvSpPr>
          <p:nvPr/>
        </p:nvSpPr>
        <p:spPr bwMode="auto">
          <a:xfrm>
            <a:off x="3642056" y="1114425"/>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Recommended Next Steps</a:t>
            </a:r>
          </a:p>
        </p:txBody>
      </p:sp>
      <p:sp>
        <p:nvSpPr>
          <p:cNvPr id="24" name="TextBox 23"/>
          <p:cNvSpPr txBox="1"/>
          <p:nvPr/>
        </p:nvSpPr>
        <p:spPr>
          <a:xfrm>
            <a:off x="9448800" y="7420131"/>
            <a:ext cx="429718" cy="246221"/>
          </a:xfrm>
          <a:prstGeom prst="rect">
            <a:avLst/>
          </a:prstGeom>
          <a:noFill/>
        </p:spPr>
        <p:txBody>
          <a:bodyPr wrap="square" rtlCol="0">
            <a:spAutoFit/>
          </a:bodyPr>
          <a:lstStyle/>
          <a:p>
            <a:pPr algn="ctr"/>
            <a:r>
              <a:rPr lang="en-US" sz="1000" b="0" i="0" dirty="0" smtClean="0">
                <a:latin typeface="Myriad Pro" pitchFamily="34" charset="0"/>
              </a:rPr>
              <a:t>5</a:t>
            </a:r>
            <a:endParaRPr lang="en-US" sz="1000" b="0" i="0" dirty="0">
              <a:latin typeface="Myriad Pro" pitchFamily="34" charset="0"/>
            </a:endParaRPr>
          </a:p>
        </p:txBody>
      </p:sp>
      <p:sp>
        <p:nvSpPr>
          <p:cNvPr id="9" name="Rectangle 5"/>
          <p:cNvSpPr>
            <a:spLocks noChangeArrowheads="1"/>
          </p:cNvSpPr>
          <p:nvPr/>
        </p:nvSpPr>
        <p:spPr bwMode="auto">
          <a:xfrm>
            <a:off x="3678238" y="1525805"/>
            <a:ext cx="5651500" cy="548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r>
              <a:rPr lang="en-US" sz="1400" i="0" dirty="0" smtClean="0">
                <a:latin typeface="Myriad Pro" pitchFamily="34" charset="0"/>
              </a:rPr>
              <a:t>On campus, there are lot of groups competing for student attention.  Try a couple of new approaches…</a:t>
            </a:r>
          </a:p>
          <a:p>
            <a:endParaRPr lang="en-US" sz="1400" b="0" i="0" dirty="0">
              <a:latin typeface="Myriad Pro" pitchFamily="34" charset="0"/>
            </a:endParaRPr>
          </a:p>
          <a:p>
            <a:pPr marL="285750" indent="-285750">
              <a:buFont typeface="Arial" pitchFamily="34" charset="0"/>
              <a:buChar char="•"/>
            </a:pPr>
            <a:r>
              <a:rPr lang="en-US" sz="1400" b="0" i="0" dirty="0" smtClean="0">
                <a:latin typeface="Myriad Pro" pitchFamily="34" charset="0"/>
              </a:rPr>
              <a:t>Instead of writing columns for the editorial section of the Collegian, place brief provocative teasers (with interesting legal facts or headline) on the back page of the paper.  Embed a QR code for a quick link to the SLS website to read more. </a:t>
            </a:r>
          </a:p>
          <a:p>
            <a:pPr marL="285750" indent="-285750">
              <a:buFont typeface="Arial" pitchFamily="34" charset="0"/>
              <a:buChar char="•"/>
            </a:pPr>
            <a:endParaRPr lang="en-US" sz="1400" b="0" i="0" dirty="0">
              <a:latin typeface="Myriad Pro" pitchFamily="34" charset="0"/>
            </a:endParaRPr>
          </a:p>
          <a:p>
            <a:pPr marL="285750" indent="-285750">
              <a:buFont typeface="Arial" pitchFamily="34" charset="0"/>
              <a:buChar char="•"/>
            </a:pPr>
            <a:r>
              <a:rPr lang="en-US" sz="1400" b="0" i="0" dirty="0" smtClean="0">
                <a:latin typeface="Myriad Pro" pitchFamily="34" charset="0"/>
              </a:rPr>
              <a:t>Make use of campus-wide e-mails to advertise a 2-3 minute legal trivia quiz with give-</a:t>
            </a:r>
            <a:r>
              <a:rPr lang="en-US" sz="1400" b="0" i="0" dirty="0" err="1" smtClean="0">
                <a:latin typeface="Myriad Pro" pitchFamily="34" charset="0"/>
              </a:rPr>
              <a:t>aways</a:t>
            </a:r>
            <a:r>
              <a:rPr lang="en-US" sz="1400" b="0" i="0" dirty="0" smtClean="0">
                <a:latin typeface="Myriad Pro" pitchFamily="34" charset="0"/>
              </a:rPr>
              <a:t> (bribe students to participate).  The quizzes can be designed to educate students on particular topics, such as housing issues or dealing with the police.  </a:t>
            </a:r>
          </a:p>
          <a:p>
            <a:pPr marL="285750" indent="-285750">
              <a:buFont typeface="Arial" pitchFamily="34" charset="0"/>
              <a:buChar char="•"/>
            </a:pPr>
            <a:endParaRPr lang="en-US" sz="1400" b="0" i="0" dirty="0">
              <a:latin typeface="Myriad Pro" pitchFamily="34" charset="0"/>
            </a:endParaRPr>
          </a:p>
          <a:p>
            <a:pPr marL="285750" indent="-285750">
              <a:buFont typeface="Arial" pitchFamily="34" charset="0"/>
              <a:buChar char="•"/>
            </a:pPr>
            <a:r>
              <a:rPr lang="en-US" sz="1400" b="0" i="0" dirty="0" smtClean="0">
                <a:latin typeface="Myriad Pro" pitchFamily="34" charset="0"/>
              </a:rPr>
              <a:t>Design and post visually eye-catching posters with brief messages related to SLS.</a:t>
            </a:r>
          </a:p>
          <a:p>
            <a:pPr marL="285750" indent="-285750">
              <a:buFont typeface="Arial" pitchFamily="34" charset="0"/>
              <a:buChar char="•"/>
            </a:pPr>
            <a:endParaRPr lang="en-US" sz="1400" b="0" i="0" dirty="0">
              <a:latin typeface="Myriad Pro" pitchFamily="34" charset="0"/>
            </a:endParaRPr>
          </a:p>
          <a:p>
            <a:r>
              <a:rPr lang="en-US" sz="1400" i="0" dirty="0" smtClean="0">
                <a:latin typeface="Myriad Pro" pitchFamily="34" charset="0"/>
              </a:rPr>
              <a:t>Improve the SLS website</a:t>
            </a:r>
          </a:p>
          <a:p>
            <a:endParaRPr lang="en-US" sz="1400" b="0" i="0" dirty="0">
              <a:latin typeface="Myriad Pro" pitchFamily="34" charset="0"/>
            </a:endParaRPr>
          </a:p>
          <a:p>
            <a:pPr marL="285750" indent="-285750">
              <a:buFont typeface="Arial" pitchFamily="34" charset="0"/>
              <a:buChar char="•"/>
            </a:pPr>
            <a:r>
              <a:rPr lang="en-US" sz="1400" b="0" i="0" dirty="0" smtClean="0">
                <a:latin typeface="Myriad Pro" pitchFamily="34" charset="0"/>
              </a:rPr>
              <a:t>Most students rely on </a:t>
            </a:r>
            <a:r>
              <a:rPr lang="en-US" sz="1400" b="0" i="0" dirty="0" err="1" smtClean="0">
                <a:latin typeface="Myriad Pro" pitchFamily="34" charset="0"/>
              </a:rPr>
              <a:t>google</a:t>
            </a:r>
            <a:r>
              <a:rPr lang="en-US" sz="1400" b="0" i="0" dirty="0" smtClean="0">
                <a:latin typeface="Myriad Pro" pitchFamily="34" charset="0"/>
              </a:rPr>
              <a:t> search to find information.  So, improve the site’s </a:t>
            </a:r>
            <a:r>
              <a:rPr lang="en-US" sz="1400" b="0" i="0" dirty="0" err="1" smtClean="0">
                <a:latin typeface="Myriad Pro" pitchFamily="34" charset="0"/>
              </a:rPr>
              <a:t>google</a:t>
            </a:r>
            <a:r>
              <a:rPr lang="en-US" sz="1400" b="0" i="0" dirty="0" smtClean="0">
                <a:latin typeface="Myriad Pro" pitchFamily="34" charset="0"/>
              </a:rPr>
              <a:t> ranking by employing search engine optimization.</a:t>
            </a:r>
          </a:p>
          <a:p>
            <a:pPr marL="285750" indent="-285750">
              <a:buFont typeface="Arial" pitchFamily="34" charset="0"/>
              <a:buChar char="•"/>
            </a:pPr>
            <a:endParaRPr lang="en-US" sz="1400" b="0" i="0" dirty="0">
              <a:latin typeface="Myriad Pro" pitchFamily="34" charset="0"/>
            </a:endParaRPr>
          </a:p>
          <a:p>
            <a:pPr marL="285750" indent="-285750">
              <a:buFont typeface="Arial" pitchFamily="34" charset="0"/>
              <a:buChar char="•"/>
            </a:pPr>
            <a:r>
              <a:rPr lang="en-US" sz="1400" b="0" i="0" dirty="0" smtClean="0">
                <a:latin typeface="Myriad Pro" pitchFamily="34" charset="0"/>
              </a:rPr>
              <a:t>Revise the menu structure to better reflect how students look for topics.  (less legalese)</a:t>
            </a:r>
          </a:p>
          <a:p>
            <a:pPr marL="285750" indent="-285750">
              <a:buFont typeface="Arial" pitchFamily="34" charset="0"/>
              <a:buChar char="•"/>
            </a:pPr>
            <a:endParaRPr lang="en-US" sz="1400" b="0" i="0" dirty="0">
              <a:latin typeface="Myriad Pro" pitchFamily="34" charset="0"/>
            </a:endParaRPr>
          </a:p>
          <a:p>
            <a:pPr marL="285750" indent="-285750">
              <a:buFont typeface="Arial" pitchFamily="34" charset="0"/>
              <a:buChar char="•"/>
            </a:pPr>
            <a:r>
              <a:rPr lang="en-US" sz="1400" b="0" i="0" dirty="0" smtClean="0">
                <a:latin typeface="Myriad Pro" pitchFamily="34" charset="0"/>
              </a:rPr>
              <a:t>Update the home page</a:t>
            </a:r>
          </a:p>
        </p:txBody>
      </p:sp>
      <p:pic>
        <p:nvPicPr>
          <p:cNvPr id="2050" name="Picture 2" descr="http://news.sky.com/sky-news/content/StaticFile/jpg/2008/Oct/Week3/15124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623" y="1675662"/>
            <a:ext cx="2722771" cy="36417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92391" y="5310570"/>
            <a:ext cx="2693455" cy="400110"/>
          </a:xfrm>
          <a:prstGeom prst="rect">
            <a:avLst/>
          </a:prstGeom>
          <a:noFill/>
        </p:spPr>
        <p:txBody>
          <a:bodyPr wrap="square" rtlCol="0">
            <a:spAutoFit/>
          </a:bodyPr>
          <a:lstStyle/>
          <a:p>
            <a:pPr algn="ctr"/>
            <a:r>
              <a:rPr lang="en-US" sz="1000" b="0" i="0" dirty="0" smtClean="0">
                <a:latin typeface="Myriad Pro" pitchFamily="34" charset="0"/>
              </a:rPr>
              <a:t>Example of a poster designed to  catch students’ attention</a:t>
            </a:r>
            <a:endParaRPr lang="en-US" sz="1000" b="0" i="0" dirty="0">
              <a:latin typeface="Myriad Pro" pitchFamily="34" charset="0"/>
            </a:endParaRPr>
          </a:p>
        </p:txBody>
      </p:sp>
    </p:spTree>
    <p:extLst>
      <p:ext uri="{BB962C8B-B14F-4D97-AF65-F5344CB8AC3E}">
        <p14:creationId xmlns:p14="http://schemas.microsoft.com/office/powerpoint/2010/main" val="2259182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87550" y="3200414"/>
            <a:ext cx="5632450" cy="82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lnSpc>
                <a:spcPct val="75000"/>
              </a:lnSpc>
            </a:pPr>
            <a:r>
              <a:rPr lang="en-US" sz="6100" i="0" dirty="0" smtClean="0">
                <a:solidFill>
                  <a:schemeClr val="accent4">
                    <a:lumMod val="75000"/>
                  </a:schemeClr>
                </a:solidFill>
                <a:latin typeface="Myriad Pro" pitchFamily="34" charset="0"/>
              </a:rPr>
              <a:t>APPROACH</a:t>
            </a:r>
            <a:endParaRPr lang="en-US" sz="6100" i="0" dirty="0">
              <a:solidFill>
                <a:schemeClr val="accent4">
                  <a:lumMod val="75000"/>
                </a:schemeClr>
              </a:solidFill>
              <a:latin typeface="Myriad Pro" pitchFamily="34" charset="0"/>
            </a:endParaRPr>
          </a:p>
        </p:txBody>
      </p:sp>
      <p:sp>
        <p:nvSpPr>
          <p:cNvPr id="3" name="Rectangle 2"/>
          <p:cNvSpPr/>
          <p:nvPr/>
        </p:nvSpPr>
        <p:spPr>
          <a:xfrm>
            <a:off x="0" y="2800350"/>
            <a:ext cx="1771650" cy="13017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9763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274638"/>
            <a:ext cx="3668713"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algn="r" eaLnBrk="1" hangingPunct="1">
              <a:spcBef>
                <a:spcPct val="50000"/>
              </a:spcBef>
            </a:pPr>
            <a:r>
              <a:rPr lang="en-US" sz="2800" i="0" dirty="0" smtClean="0">
                <a:solidFill>
                  <a:schemeClr val="accent4">
                    <a:lumMod val="75000"/>
                  </a:schemeClr>
                </a:solidFill>
                <a:latin typeface="Myriad Pro" pitchFamily="34" charset="0"/>
              </a:rPr>
              <a:t>APPROACH</a:t>
            </a:r>
            <a:endParaRPr lang="en-US" sz="2800" b="0" i="0" dirty="0">
              <a:solidFill>
                <a:schemeClr val="accent4">
                  <a:lumMod val="75000"/>
                </a:schemeClr>
              </a:solidFill>
              <a:latin typeface="Myriad Pro" pitchFamily="34" charset="0"/>
            </a:endParaRPr>
          </a:p>
        </p:txBody>
      </p:sp>
      <p:sp>
        <p:nvSpPr>
          <p:cNvPr id="12" name="Rectangle 5"/>
          <p:cNvSpPr>
            <a:spLocks noChangeArrowheads="1"/>
          </p:cNvSpPr>
          <p:nvPr/>
        </p:nvSpPr>
        <p:spPr bwMode="auto">
          <a:xfrm>
            <a:off x="3730008" y="1500569"/>
            <a:ext cx="5562600" cy="13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marL="171450" indent="-171450">
              <a:spcBef>
                <a:spcPts val="600"/>
              </a:spcBef>
              <a:buFont typeface="Arial" charset="0"/>
              <a:buChar char="•"/>
            </a:pPr>
            <a:r>
              <a:rPr lang="en-US" sz="1200" b="0" i="0" dirty="0">
                <a:latin typeface="Myriad Pro" pitchFamily="34" charset="0"/>
              </a:rPr>
              <a:t>To understand </a:t>
            </a:r>
            <a:r>
              <a:rPr lang="en-US" sz="1200" b="0" i="0" dirty="0" smtClean="0">
                <a:latin typeface="Myriad Pro" pitchFamily="34" charset="0"/>
              </a:rPr>
              <a:t>student expectations and use of the CSU Student Legal Services </a:t>
            </a:r>
            <a:r>
              <a:rPr lang="en-US" sz="1200" b="0" i="0" dirty="0">
                <a:latin typeface="Myriad Pro" pitchFamily="34" charset="0"/>
              </a:rPr>
              <a:t>website (</a:t>
            </a:r>
            <a:r>
              <a:rPr lang="en-US" sz="1200" b="0" i="0" dirty="0" smtClean="0">
                <a:latin typeface="Myriad Pro" pitchFamily="34" charset="0"/>
              </a:rPr>
              <a:t>sls.colostate.edu) in order to improve the user experience</a:t>
            </a:r>
            <a:endParaRPr lang="en-US" sz="1200" b="0" i="0" dirty="0">
              <a:latin typeface="Myriad Pro" pitchFamily="34" charset="0"/>
            </a:endParaRPr>
          </a:p>
          <a:p>
            <a:pPr marL="171450" indent="-171450">
              <a:spcBef>
                <a:spcPts val="600"/>
              </a:spcBef>
              <a:buFont typeface="Arial" charset="0"/>
              <a:buChar char="•"/>
            </a:pPr>
            <a:r>
              <a:rPr lang="en-US" sz="1200" b="0" i="0" dirty="0">
                <a:latin typeface="Myriad Pro" pitchFamily="34" charset="0"/>
              </a:rPr>
              <a:t>To </a:t>
            </a:r>
            <a:r>
              <a:rPr lang="en-US" sz="1200" b="0" i="0" dirty="0" smtClean="0">
                <a:latin typeface="Myriad Pro" pitchFamily="34" charset="0"/>
              </a:rPr>
              <a:t>prioritize improvements in content, organization and </a:t>
            </a:r>
            <a:r>
              <a:rPr lang="en-US" sz="1200" b="0" i="0" dirty="0" err="1" smtClean="0">
                <a:latin typeface="Myriad Pro" pitchFamily="34" charset="0"/>
              </a:rPr>
              <a:t>searchability</a:t>
            </a:r>
            <a:r>
              <a:rPr lang="en-US" sz="1200" b="0" i="0" dirty="0">
                <a:latin typeface="Myriad Pro" pitchFamily="34" charset="0"/>
              </a:rPr>
              <a:t> </a:t>
            </a:r>
            <a:r>
              <a:rPr lang="en-US" sz="1200" b="0" i="0" dirty="0" smtClean="0">
                <a:latin typeface="Myriad Pro" pitchFamily="34" charset="0"/>
              </a:rPr>
              <a:t>of the site to better help students prevent or get help with legal issues</a:t>
            </a:r>
            <a:endParaRPr lang="en-US" sz="1200" b="0" i="0" dirty="0">
              <a:latin typeface="Myriad Pro" pitchFamily="34" charset="0"/>
            </a:endParaRPr>
          </a:p>
          <a:p>
            <a:pPr marL="171450" indent="-171450">
              <a:spcBef>
                <a:spcPts val="600"/>
              </a:spcBef>
              <a:buFont typeface="Arial" charset="0"/>
              <a:buChar char="•"/>
            </a:pPr>
            <a:r>
              <a:rPr lang="en-US" sz="1200" b="0" i="0" dirty="0" smtClean="0">
                <a:latin typeface="Myriad Pro" pitchFamily="34" charset="0"/>
              </a:rPr>
              <a:t>To learn more effective ways  </a:t>
            </a:r>
            <a:r>
              <a:rPr lang="en-US" sz="1200" b="0" i="0" dirty="0">
                <a:latin typeface="Myriad Pro" pitchFamily="34" charset="0"/>
              </a:rPr>
              <a:t>t</a:t>
            </a:r>
            <a:r>
              <a:rPr lang="en-US" sz="1200" b="0" i="0" dirty="0" smtClean="0">
                <a:latin typeface="Myriad Pro" pitchFamily="34" charset="0"/>
              </a:rPr>
              <a:t>o “get the word out” to students about Student Legal Services </a:t>
            </a:r>
          </a:p>
        </p:txBody>
      </p:sp>
      <p:sp>
        <p:nvSpPr>
          <p:cNvPr id="13" name="Rectangle 26"/>
          <p:cNvSpPr>
            <a:spLocks noChangeArrowheads="1"/>
          </p:cNvSpPr>
          <p:nvPr/>
        </p:nvSpPr>
        <p:spPr bwMode="auto">
          <a:xfrm>
            <a:off x="3641417" y="1087819"/>
            <a:ext cx="551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i="0" dirty="0" smtClean="0">
                <a:solidFill>
                  <a:srgbClr val="808080"/>
                </a:solidFill>
                <a:latin typeface="Myriad Pro Light" pitchFamily="34" charset="0"/>
              </a:rPr>
              <a:t>Research Objectives</a:t>
            </a:r>
            <a:endParaRPr lang="en-US" sz="2000" b="0" i="0" dirty="0">
              <a:solidFill>
                <a:srgbClr val="808080"/>
              </a:solidFill>
              <a:latin typeface="Myriad Pro Light" pitchFamily="34" charset="0"/>
            </a:endParaRPr>
          </a:p>
        </p:txBody>
      </p:sp>
      <p:sp>
        <p:nvSpPr>
          <p:cNvPr id="14" name="Rectangle 5"/>
          <p:cNvSpPr>
            <a:spLocks noChangeArrowheads="1"/>
          </p:cNvSpPr>
          <p:nvPr/>
        </p:nvSpPr>
        <p:spPr bwMode="auto">
          <a:xfrm>
            <a:off x="3730008" y="3452793"/>
            <a:ext cx="5789186" cy="379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p>
            <a:r>
              <a:rPr lang="en-US" sz="1200" b="0" i="0" dirty="0" smtClean="0">
                <a:latin typeface="Myriad Pro" pitchFamily="34" charset="0"/>
              </a:rPr>
              <a:t>Research was conducted in two phases.  Phase one consisted of six, one-on-one interviews.  Each student was given a couple of typical legal scenarios (breaking a lease and MIP/DUI) and asked to get more information.  The one-hour interviews were conducted in the SLS office on 6/20/11 and facilitated by a researcher.  Students were asked to use a “think aloud” protocol.  </a:t>
            </a:r>
          </a:p>
          <a:p>
            <a:endParaRPr lang="en-US" sz="1200" b="0" i="0" dirty="0">
              <a:latin typeface="Myriad Pro" pitchFamily="34" charset="0"/>
            </a:endParaRPr>
          </a:p>
          <a:p>
            <a:r>
              <a:rPr lang="en-US" sz="1200" b="0" i="0" dirty="0" smtClean="0">
                <a:latin typeface="Myriad Pro" pitchFamily="34" charset="0"/>
              </a:rPr>
              <a:t>In phase one, the students represented a mixture of gender  (3 male, 3 female) and age (1 freshman, 2 sophomores, 2 juniors, 1 senior).  One student was an exchange student from China.</a:t>
            </a:r>
          </a:p>
          <a:p>
            <a:endParaRPr lang="en-US" sz="1200" b="0" i="0" dirty="0">
              <a:latin typeface="Myriad Pro" pitchFamily="34" charset="0"/>
            </a:endParaRPr>
          </a:p>
          <a:p>
            <a:r>
              <a:rPr lang="en-US" sz="1200" b="0" i="0" dirty="0" smtClean="0">
                <a:latin typeface="Myriad Pro" pitchFamily="34" charset="0"/>
              </a:rPr>
              <a:t>Phase two consisted of two focus groups that were conducted a week later.  Each focus group was composed of eight students, representing a diverse mix of age, area of study, traditional/non-traditional, and gender.  Most of the students in the first group had heard of SLS, but hadn’t interacted with it.  Several students in the second group had previously consulted with SLS on a variety of issue. Based on the learning from phase one, the focus groups discussed these topics, rather than the existing SLS website:</a:t>
            </a:r>
          </a:p>
          <a:p>
            <a:endParaRPr lang="en-US" sz="1200" b="0" i="0" dirty="0" smtClean="0">
              <a:latin typeface="Myriad Pro" pitchFamily="34" charset="0"/>
            </a:endParaRPr>
          </a:p>
          <a:p>
            <a:pPr marL="171450" indent="-171450">
              <a:buFont typeface="Arial" pitchFamily="34" charset="0"/>
              <a:buChar char="•"/>
            </a:pPr>
            <a:r>
              <a:rPr lang="en-US" sz="1200" b="0" i="0" dirty="0" smtClean="0">
                <a:latin typeface="Myriad Pro" pitchFamily="34" charset="0"/>
              </a:rPr>
              <a:t>What kind of legal issues are important to students?</a:t>
            </a:r>
          </a:p>
          <a:p>
            <a:pPr marL="171450" indent="-171450">
              <a:buFont typeface="Arial" pitchFamily="34" charset="0"/>
              <a:buChar char="•"/>
            </a:pPr>
            <a:r>
              <a:rPr lang="en-US" sz="1200" b="0" i="0" dirty="0" smtClean="0">
                <a:latin typeface="Myriad Pro" pitchFamily="34" charset="0"/>
              </a:rPr>
              <a:t>What are effective ways to let students know about Student Legal Services?</a:t>
            </a:r>
          </a:p>
          <a:p>
            <a:pPr marL="171450" indent="-171450">
              <a:buFont typeface="Arial" pitchFamily="34" charset="0"/>
              <a:buChar char="•"/>
            </a:pPr>
            <a:r>
              <a:rPr lang="en-US" sz="1200" b="0" i="0" dirty="0" smtClean="0">
                <a:latin typeface="Myriad Pro" pitchFamily="34" charset="0"/>
              </a:rPr>
              <a:t>How effective are current outreach efforts?</a:t>
            </a:r>
            <a:endParaRPr lang="en-US" sz="1200" b="0" i="0" dirty="0">
              <a:latin typeface="Myriad Pro" pitchFamily="34" charset="0"/>
            </a:endParaRPr>
          </a:p>
        </p:txBody>
      </p:sp>
      <p:sp>
        <p:nvSpPr>
          <p:cNvPr id="15" name="Rectangle 26"/>
          <p:cNvSpPr>
            <a:spLocks noChangeArrowheads="1"/>
          </p:cNvSpPr>
          <p:nvPr/>
        </p:nvSpPr>
        <p:spPr bwMode="auto">
          <a:xfrm>
            <a:off x="3730008" y="3020304"/>
            <a:ext cx="2446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i="0" dirty="0" smtClean="0">
                <a:solidFill>
                  <a:srgbClr val="808080"/>
                </a:solidFill>
                <a:latin typeface="Myriad Pro Light" pitchFamily="34" charset="0"/>
              </a:rPr>
              <a:t>Methodology</a:t>
            </a:r>
            <a:endParaRPr lang="en-US" sz="2000" b="0" i="0" dirty="0">
              <a:solidFill>
                <a:srgbClr val="808080"/>
              </a:solidFill>
              <a:latin typeface="Myriad Pro Light" pitchFamily="34" charset="0"/>
            </a:endParaRPr>
          </a:p>
        </p:txBody>
      </p:sp>
      <p:sp>
        <p:nvSpPr>
          <p:cNvPr id="10" name="TextBox 9"/>
          <p:cNvSpPr txBox="1"/>
          <p:nvPr/>
        </p:nvSpPr>
        <p:spPr>
          <a:xfrm>
            <a:off x="9448800" y="7420131"/>
            <a:ext cx="429718" cy="246221"/>
          </a:xfrm>
          <a:prstGeom prst="rect">
            <a:avLst/>
          </a:prstGeom>
          <a:noFill/>
        </p:spPr>
        <p:txBody>
          <a:bodyPr wrap="square" rtlCol="0">
            <a:spAutoFit/>
          </a:bodyPr>
          <a:lstStyle/>
          <a:p>
            <a:pPr algn="ctr"/>
            <a:r>
              <a:rPr lang="en-US" sz="1000" b="0" i="0" dirty="0" smtClean="0">
                <a:latin typeface="Myriad Pro" pitchFamily="34" charset="0"/>
              </a:rPr>
              <a:t>7</a:t>
            </a:r>
            <a:endParaRPr lang="en-US" sz="1000" b="0" i="0" dirty="0">
              <a:latin typeface="Myriad Pro" pitchFamily="34" charset="0"/>
            </a:endParaRPr>
          </a:p>
        </p:txBody>
      </p:sp>
      <p:pic>
        <p:nvPicPr>
          <p:cNvPr id="1028" name="Picture 4" descr="Placehol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72" y="1287844"/>
            <a:ext cx="2952584" cy="19508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1972" y="3456773"/>
            <a:ext cx="2952584" cy="1384995"/>
          </a:xfrm>
          <a:prstGeom prst="rect">
            <a:avLst/>
          </a:prstGeom>
          <a:noFill/>
        </p:spPr>
        <p:txBody>
          <a:bodyPr wrap="square" rtlCol="0">
            <a:spAutoFit/>
          </a:bodyPr>
          <a:lstStyle/>
          <a:p>
            <a:r>
              <a:rPr lang="en-US" sz="1400" dirty="0" smtClean="0">
                <a:solidFill>
                  <a:schemeClr val="accent6">
                    <a:lumMod val="75000"/>
                  </a:schemeClr>
                </a:solidFill>
                <a:latin typeface="Myriad Pro" pitchFamily="34" charset="0"/>
              </a:rPr>
              <a:t>It’s cool that CSU has lawyers here available  that I can talk to.  My first thought was that I’m on my own here… Does it cost money to consult with a campus lawyer? </a:t>
            </a:r>
          </a:p>
          <a:p>
            <a:pPr algn="r"/>
            <a:r>
              <a:rPr lang="en-US" sz="1200" i="0" dirty="0" smtClean="0">
                <a:solidFill>
                  <a:schemeClr val="accent6">
                    <a:lumMod val="75000"/>
                  </a:schemeClr>
                </a:solidFill>
                <a:latin typeface="Myriad Pro" pitchFamily="34" charset="0"/>
              </a:rPr>
              <a:t>~ Freshman</a:t>
            </a:r>
            <a:endParaRPr lang="en-US" sz="1200" i="0" dirty="0">
              <a:solidFill>
                <a:schemeClr val="accent6">
                  <a:lumMod val="75000"/>
                </a:schemeClr>
              </a:solidFill>
              <a:latin typeface="Myriad Pro" pitchFamily="34" charset="0"/>
            </a:endParaRPr>
          </a:p>
        </p:txBody>
      </p:sp>
    </p:spTree>
    <p:extLst>
      <p:ext uri="{BB962C8B-B14F-4D97-AF65-F5344CB8AC3E}">
        <p14:creationId xmlns:p14="http://schemas.microsoft.com/office/powerpoint/2010/main" val="1949540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87550" y="2800350"/>
            <a:ext cx="5632450" cy="152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lnSpc>
                <a:spcPct val="75000"/>
              </a:lnSpc>
            </a:pPr>
            <a:r>
              <a:rPr lang="en-US" sz="6100" i="0" dirty="0" smtClean="0">
                <a:solidFill>
                  <a:schemeClr val="accent4">
                    <a:lumMod val="75000"/>
                  </a:schemeClr>
                </a:solidFill>
                <a:latin typeface="Myriad Pro" pitchFamily="34" charset="0"/>
              </a:rPr>
              <a:t>PHASE ONE RESULTS</a:t>
            </a:r>
            <a:endParaRPr lang="en-US" sz="6100" i="0" dirty="0">
              <a:solidFill>
                <a:schemeClr val="accent4">
                  <a:lumMod val="75000"/>
                </a:schemeClr>
              </a:solidFill>
              <a:latin typeface="Myriad Pro" pitchFamily="34" charset="0"/>
            </a:endParaRPr>
          </a:p>
        </p:txBody>
      </p:sp>
      <p:sp>
        <p:nvSpPr>
          <p:cNvPr id="3" name="Rectangle 2"/>
          <p:cNvSpPr/>
          <p:nvPr/>
        </p:nvSpPr>
        <p:spPr>
          <a:xfrm>
            <a:off x="0" y="2800350"/>
            <a:ext cx="1771650" cy="13017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91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
          <p:cNvSpPr txBox="1">
            <a:spLocks noChangeArrowheads="1"/>
          </p:cNvSpPr>
          <p:nvPr/>
        </p:nvSpPr>
        <p:spPr bwMode="auto">
          <a:xfrm>
            <a:off x="0" y="252413"/>
            <a:ext cx="3678238"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algn="r" eaLnBrk="1" hangingPunct="1">
              <a:spcBef>
                <a:spcPct val="50000"/>
              </a:spcBef>
            </a:pPr>
            <a:r>
              <a:rPr lang="en-US" sz="2800" i="0" dirty="0" smtClean="0">
                <a:solidFill>
                  <a:schemeClr val="accent4">
                    <a:lumMod val="75000"/>
                  </a:schemeClr>
                </a:solidFill>
                <a:latin typeface="Myriad Pro" pitchFamily="34" charset="0"/>
              </a:rPr>
              <a:t>PHASE ONE RESULTS</a:t>
            </a:r>
            <a:endParaRPr lang="en-US" sz="2800" b="0" i="0" dirty="0">
              <a:solidFill>
                <a:schemeClr val="accent4">
                  <a:lumMod val="75000"/>
                </a:schemeClr>
              </a:solidFill>
              <a:latin typeface="Myriad Pro" pitchFamily="34" charset="0"/>
            </a:endParaRPr>
          </a:p>
        </p:txBody>
      </p:sp>
      <p:sp>
        <p:nvSpPr>
          <p:cNvPr id="27" name="Rectangle 26"/>
          <p:cNvSpPr>
            <a:spLocks noChangeArrowheads="1"/>
          </p:cNvSpPr>
          <p:nvPr/>
        </p:nvSpPr>
        <p:spPr bwMode="auto">
          <a:xfrm>
            <a:off x="3642056" y="1114425"/>
            <a:ext cx="565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0" i="0" dirty="0" smtClean="0">
                <a:solidFill>
                  <a:srgbClr val="808080"/>
                </a:solidFill>
                <a:latin typeface="Myriad Pro Light" pitchFamily="34" charset="0"/>
              </a:rPr>
              <a:t>Students start their legal research with google</a:t>
            </a:r>
          </a:p>
        </p:txBody>
      </p:sp>
      <p:sp>
        <p:nvSpPr>
          <p:cNvPr id="20" name="Rectangle 5"/>
          <p:cNvSpPr>
            <a:spLocks noChangeArrowheads="1"/>
          </p:cNvSpPr>
          <p:nvPr/>
        </p:nvSpPr>
        <p:spPr bwMode="auto">
          <a:xfrm>
            <a:off x="3678238" y="1525805"/>
            <a:ext cx="5651500" cy="49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marL="171450" indent="-171450">
              <a:buFont typeface="Arial" pitchFamily="34" charset="0"/>
              <a:buChar char="•"/>
            </a:pPr>
            <a:r>
              <a:rPr lang="en-US" sz="1200" b="0" i="0" dirty="0" smtClean="0">
                <a:latin typeface="Myriad Pro" pitchFamily="34" charset="0"/>
              </a:rPr>
              <a:t>The U.S. students all started with a google search.  The Chinese student said he doesn’t use google and prefers to rely on “authority”.  He started with the search box on the main CSU site.</a:t>
            </a:r>
          </a:p>
          <a:p>
            <a:pPr marL="171450" indent="-171450">
              <a:buFont typeface="Arial" pitchFamily="34" charset="0"/>
              <a:buChar char="•"/>
            </a:pPr>
            <a:endParaRPr lang="en-US" sz="1200" b="0" i="0" dirty="0">
              <a:latin typeface="Myriad Pro" pitchFamily="34" charset="0"/>
            </a:endParaRPr>
          </a:p>
          <a:p>
            <a:pPr marL="171450" indent="-171450">
              <a:buFont typeface="Arial" pitchFamily="34" charset="0"/>
              <a:buChar char="•"/>
            </a:pPr>
            <a:r>
              <a:rPr lang="en-US" sz="1200" b="0" i="0" dirty="0" smtClean="0">
                <a:latin typeface="Myriad Pro" pitchFamily="34" charset="0"/>
              </a:rPr>
              <a:t>Students are comfortable with natural language search queries, including misspellings.  </a:t>
            </a:r>
            <a:r>
              <a:rPr lang="en-US" sz="1200" b="0" i="0" dirty="0">
                <a:latin typeface="Myriad Pro" pitchFamily="34" charset="0"/>
              </a:rPr>
              <a:t> </a:t>
            </a:r>
            <a:r>
              <a:rPr lang="en-US" sz="1200" b="0" i="0" dirty="0" smtClean="0">
                <a:latin typeface="Myriad Pro" pitchFamily="34" charset="0"/>
              </a:rPr>
              <a:t>Example searches include:</a:t>
            </a:r>
          </a:p>
          <a:p>
            <a:pPr marL="679450" lvl="1" indent="-171450">
              <a:buFont typeface="Arial" pitchFamily="34" charset="0"/>
              <a:buChar char="•"/>
            </a:pPr>
            <a:r>
              <a:rPr lang="en-US" sz="1200" b="0" i="0" dirty="0">
                <a:latin typeface="Myriad Pro" pitchFamily="34" charset="0"/>
              </a:rPr>
              <a:t>fort Collins </a:t>
            </a:r>
            <a:r>
              <a:rPr lang="en-US" sz="1200" b="0" i="0" dirty="0" err="1">
                <a:latin typeface="Myriad Pro" pitchFamily="34" charset="0"/>
              </a:rPr>
              <a:t>mip</a:t>
            </a:r>
            <a:r>
              <a:rPr lang="en-US" sz="1200" b="0" i="0" dirty="0">
                <a:latin typeface="Myriad Pro" pitchFamily="34" charset="0"/>
              </a:rPr>
              <a:t> </a:t>
            </a:r>
            <a:r>
              <a:rPr lang="en-US" sz="1200" b="0" i="0" dirty="0" smtClean="0">
                <a:latin typeface="Myriad Pro" pitchFamily="34" charset="0"/>
              </a:rPr>
              <a:t>laws</a:t>
            </a:r>
          </a:p>
          <a:p>
            <a:pPr marL="679450" lvl="1" indent="-171450">
              <a:buFont typeface="Arial" pitchFamily="34" charset="0"/>
              <a:buChar char="•"/>
            </a:pPr>
            <a:r>
              <a:rPr lang="en-US" sz="1200" b="0" i="0" dirty="0">
                <a:latin typeface="Myriad Pro" pitchFamily="34" charset="0"/>
              </a:rPr>
              <a:t>alcohol possession </a:t>
            </a:r>
            <a:r>
              <a:rPr lang="en-US" sz="1200" b="0" i="0" dirty="0" smtClean="0">
                <a:latin typeface="Myriad Pro" pitchFamily="34" charset="0"/>
              </a:rPr>
              <a:t>laws</a:t>
            </a:r>
          </a:p>
          <a:p>
            <a:pPr marL="679450" lvl="1" indent="-171450">
              <a:buFont typeface="Arial" pitchFamily="34" charset="0"/>
              <a:buChar char="•"/>
            </a:pPr>
            <a:r>
              <a:rPr lang="en-US" sz="1200" b="0" i="0" dirty="0">
                <a:latin typeface="Myriad Pro" pitchFamily="34" charset="0"/>
              </a:rPr>
              <a:t>how to cancel a lease </a:t>
            </a:r>
            <a:r>
              <a:rPr lang="en-US" sz="1200" b="0" i="0" dirty="0" smtClean="0">
                <a:latin typeface="Myriad Pro" pitchFamily="34" charset="0"/>
              </a:rPr>
              <a:t>contract</a:t>
            </a:r>
          </a:p>
          <a:p>
            <a:pPr marL="679450" lvl="1" indent="-171450">
              <a:buFont typeface="Arial" pitchFamily="34" charset="0"/>
              <a:buChar char="•"/>
            </a:pPr>
            <a:r>
              <a:rPr lang="en-US" sz="1200" b="0" i="0" dirty="0">
                <a:latin typeface="Myriad Pro" pitchFamily="34" charset="0"/>
              </a:rPr>
              <a:t>do both </a:t>
            </a:r>
            <a:r>
              <a:rPr lang="en-US" sz="1200" b="0" i="0" dirty="0" err="1">
                <a:latin typeface="Myriad Pro" pitchFamily="34" charset="0"/>
              </a:rPr>
              <a:t>partys</a:t>
            </a:r>
            <a:r>
              <a:rPr lang="en-US" sz="1200" b="0" i="0" dirty="0">
                <a:latin typeface="Myriad Pro" pitchFamily="34" charset="0"/>
              </a:rPr>
              <a:t> have to cancel a </a:t>
            </a:r>
            <a:r>
              <a:rPr lang="en-US" sz="1200" b="0" i="0" dirty="0" smtClean="0">
                <a:latin typeface="Myriad Pro" pitchFamily="34" charset="0"/>
              </a:rPr>
              <a:t>lease</a:t>
            </a:r>
          </a:p>
          <a:p>
            <a:pPr marL="679450" lvl="1" indent="-171450">
              <a:buFont typeface="Arial" pitchFamily="34" charset="0"/>
              <a:buChar char="•"/>
            </a:pPr>
            <a:r>
              <a:rPr lang="en-US" sz="1200" b="0" i="0" dirty="0">
                <a:latin typeface="Myriad Pro" pitchFamily="34" charset="0"/>
              </a:rPr>
              <a:t>getting pulled over my </a:t>
            </a:r>
            <a:r>
              <a:rPr lang="en-US" sz="1200" b="0" i="0" dirty="0" smtClean="0">
                <a:latin typeface="Myriad Pro" pitchFamily="34" charset="0"/>
              </a:rPr>
              <a:t>rights</a:t>
            </a:r>
          </a:p>
          <a:p>
            <a:pPr marL="679450" lvl="1" indent="-171450">
              <a:buFont typeface="Arial" pitchFamily="34" charset="0"/>
              <a:buChar char="•"/>
            </a:pPr>
            <a:r>
              <a:rPr lang="en-US" sz="1200" b="0" i="0" dirty="0">
                <a:latin typeface="Myriad Pro" pitchFamily="34" charset="0"/>
              </a:rPr>
              <a:t>Colorado DUI </a:t>
            </a:r>
            <a:r>
              <a:rPr lang="en-US" sz="1200" b="0" i="0" dirty="0" smtClean="0">
                <a:latin typeface="Myriad Pro" pitchFamily="34" charset="0"/>
              </a:rPr>
              <a:t>penalties</a:t>
            </a:r>
          </a:p>
          <a:p>
            <a:pPr marL="679450" lvl="1" indent="-171450">
              <a:buFont typeface="Arial" pitchFamily="34" charset="0"/>
              <a:buChar char="•"/>
            </a:pPr>
            <a:r>
              <a:rPr lang="en-US" sz="1200" b="0" i="0" dirty="0" err="1">
                <a:latin typeface="Myriad Pro" pitchFamily="34" charset="0"/>
              </a:rPr>
              <a:t>colorado</a:t>
            </a:r>
            <a:r>
              <a:rPr lang="en-US" sz="1200" b="0" i="0" dirty="0">
                <a:latin typeface="Myriad Pro" pitchFamily="34" charset="0"/>
              </a:rPr>
              <a:t> dui my </a:t>
            </a:r>
            <a:r>
              <a:rPr lang="en-US" sz="1200" b="0" i="0" dirty="0" smtClean="0">
                <a:latin typeface="Myriad Pro" pitchFamily="34" charset="0"/>
              </a:rPr>
              <a:t>rights</a:t>
            </a:r>
          </a:p>
          <a:p>
            <a:pPr marL="679450" lvl="1" indent="-171450">
              <a:buFont typeface="Arial" pitchFamily="34" charset="0"/>
              <a:buChar char="•"/>
            </a:pPr>
            <a:r>
              <a:rPr lang="en-US" sz="1200" b="0" i="0" dirty="0">
                <a:latin typeface="Myriad Pro" pitchFamily="34" charset="0"/>
              </a:rPr>
              <a:t>my dui </a:t>
            </a:r>
            <a:r>
              <a:rPr lang="en-US" sz="1200" b="0" i="0" dirty="0" smtClean="0">
                <a:latin typeface="Myriad Pro" pitchFamily="34" charset="0"/>
              </a:rPr>
              <a:t>experience (to get to blog of someone’s actual experience)</a:t>
            </a:r>
          </a:p>
          <a:p>
            <a:pPr marL="679450" lvl="1" indent="-171450">
              <a:buFont typeface="Arial" pitchFamily="34" charset="0"/>
              <a:buChar char="•"/>
            </a:pPr>
            <a:r>
              <a:rPr lang="en-US" sz="1200" b="0" i="0" dirty="0" err="1" smtClean="0">
                <a:latin typeface="Myriad Pro" pitchFamily="34" charset="0"/>
              </a:rPr>
              <a:t>ft</a:t>
            </a:r>
            <a:r>
              <a:rPr lang="en-US" sz="1200" b="0" i="0" dirty="0" smtClean="0">
                <a:latin typeface="Myriad Pro" pitchFamily="34" charset="0"/>
              </a:rPr>
              <a:t> </a:t>
            </a:r>
            <a:r>
              <a:rPr lang="en-US" sz="1200" b="0" i="0" dirty="0">
                <a:latin typeface="Myriad Pro" pitchFamily="34" charset="0"/>
              </a:rPr>
              <a:t>Collins co leasing </a:t>
            </a:r>
            <a:r>
              <a:rPr lang="en-US" sz="1200" b="0" i="0" dirty="0" smtClean="0">
                <a:latin typeface="Myriad Pro" pitchFamily="34" charset="0"/>
              </a:rPr>
              <a:t>rules</a:t>
            </a:r>
          </a:p>
          <a:p>
            <a:pPr marL="679450" lvl="1" indent="-171450">
              <a:buFont typeface="Arial" pitchFamily="34" charset="0"/>
              <a:buChar char="•"/>
            </a:pPr>
            <a:r>
              <a:rPr lang="en-US" sz="1200" b="0" i="0" dirty="0">
                <a:latin typeface="Myriad Pro" pitchFamily="34" charset="0"/>
              </a:rPr>
              <a:t>I don’t like my roommate, fort </a:t>
            </a:r>
            <a:r>
              <a:rPr lang="en-US" sz="1200" b="0" i="0" dirty="0" err="1">
                <a:latin typeface="Myriad Pro" pitchFamily="34" charset="0"/>
              </a:rPr>
              <a:t>collins</a:t>
            </a:r>
            <a:r>
              <a:rPr lang="en-US" sz="1200" b="0" i="0" dirty="0">
                <a:latin typeface="Myriad Pro" pitchFamily="34" charset="0"/>
              </a:rPr>
              <a:t>, </a:t>
            </a:r>
            <a:r>
              <a:rPr lang="en-US" sz="1200" b="0" i="0" dirty="0" smtClean="0">
                <a:latin typeface="Myriad Pro" pitchFamily="34" charset="0"/>
              </a:rPr>
              <a:t>co</a:t>
            </a:r>
          </a:p>
          <a:p>
            <a:pPr marL="679450" lvl="1" indent="-171450">
              <a:buFont typeface="Arial" pitchFamily="34" charset="0"/>
              <a:buChar char="•"/>
            </a:pPr>
            <a:r>
              <a:rPr lang="en-US" sz="1200" b="0" i="0" dirty="0">
                <a:latin typeface="Myriad Pro" pitchFamily="34" charset="0"/>
              </a:rPr>
              <a:t>leasing agreements in fort </a:t>
            </a:r>
            <a:r>
              <a:rPr lang="en-US" sz="1200" b="0" i="0" dirty="0" smtClean="0">
                <a:latin typeface="Myriad Pro" pitchFamily="34" charset="0"/>
              </a:rPr>
              <a:t>Collins</a:t>
            </a:r>
          </a:p>
          <a:p>
            <a:pPr marL="679450" lvl="1" indent="-171450">
              <a:buFont typeface="Arial" pitchFamily="34" charset="0"/>
              <a:buChar char="•"/>
            </a:pPr>
            <a:r>
              <a:rPr lang="en-US" sz="1200" b="0" i="0" dirty="0" err="1">
                <a:latin typeface="Myriad Pro" pitchFamily="34" charset="0"/>
              </a:rPr>
              <a:t>mip</a:t>
            </a:r>
            <a:r>
              <a:rPr lang="en-US" sz="1200" b="0" i="0" dirty="0">
                <a:latin typeface="Myriad Pro" pitchFamily="34" charset="0"/>
              </a:rPr>
              <a:t> fort </a:t>
            </a:r>
            <a:r>
              <a:rPr lang="en-US" sz="1200" b="0" i="0" dirty="0" smtClean="0">
                <a:latin typeface="Myriad Pro" pitchFamily="34" charset="0"/>
              </a:rPr>
              <a:t>Collins </a:t>
            </a:r>
          </a:p>
          <a:p>
            <a:pPr marL="679450" lvl="1" indent="-171450">
              <a:buFont typeface="Arial" pitchFamily="34" charset="0"/>
              <a:buChar char="•"/>
            </a:pPr>
            <a:r>
              <a:rPr lang="en-US" sz="1200" b="0" i="0" dirty="0" err="1" smtClean="0">
                <a:latin typeface="Myriad Pro" pitchFamily="34" charset="0"/>
              </a:rPr>
              <a:t>mip</a:t>
            </a:r>
            <a:r>
              <a:rPr lang="en-US" sz="1200" b="0" i="0" dirty="0" smtClean="0">
                <a:latin typeface="Myriad Pro" pitchFamily="34" charset="0"/>
              </a:rPr>
              <a:t> </a:t>
            </a:r>
            <a:r>
              <a:rPr lang="en-US" sz="1200" b="0" i="0" dirty="0" err="1" smtClean="0">
                <a:latin typeface="Myriad Pro" pitchFamily="34" charset="0"/>
              </a:rPr>
              <a:t>colorado</a:t>
            </a:r>
            <a:endParaRPr lang="en-US" sz="1200" b="0" i="0" dirty="0" smtClean="0">
              <a:latin typeface="Myriad Pro" pitchFamily="34" charset="0"/>
            </a:endParaRPr>
          </a:p>
          <a:p>
            <a:pPr marL="679450" lvl="1" indent="-171450">
              <a:buFont typeface="Arial" pitchFamily="34" charset="0"/>
              <a:buChar char="•"/>
            </a:pPr>
            <a:r>
              <a:rPr lang="en-US" sz="1200" b="0" i="0" dirty="0">
                <a:latin typeface="Myriad Pro" pitchFamily="34" charset="0"/>
              </a:rPr>
              <a:t>minor in possession Colorado</a:t>
            </a:r>
            <a:endParaRPr lang="en-US" sz="1200" b="0" i="0" dirty="0" smtClean="0">
              <a:latin typeface="Myriad Pro" pitchFamily="34" charset="0"/>
            </a:endParaRPr>
          </a:p>
          <a:p>
            <a:pPr marL="679450" lvl="1" indent="-171450">
              <a:buFont typeface="Arial" pitchFamily="34" charset="0"/>
              <a:buChar char="•"/>
            </a:pPr>
            <a:r>
              <a:rPr lang="en-US" sz="1200" b="0" i="0" dirty="0">
                <a:latin typeface="Myriad Pro" pitchFamily="34" charset="0"/>
              </a:rPr>
              <a:t>terminating a lease</a:t>
            </a:r>
            <a:endParaRPr lang="en-US" sz="1200" b="0" i="0" dirty="0" smtClean="0">
              <a:latin typeface="Myriad Pro" pitchFamily="34" charset="0"/>
            </a:endParaRPr>
          </a:p>
          <a:p>
            <a:pPr marL="171450" indent="-171450">
              <a:buFont typeface="Arial" pitchFamily="34" charset="0"/>
              <a:buChar char="•"/>
            </a:pPr>
            <a:endParaRPr lang="en-US" sz="1200" b="0" i="0" dirty="0">
              <a:latin typeface="Myriad Pro" pitchFamily="34" charset="0"/>
            </a:endParaRPr>
          </a:p>
          <a:p>
            <a:pPr marL="171450" indent="-171450">
              <a:buFont typeface="Arial" pitchFamily="34" charset="0"/>
              <a:buChar char="•"/>
            </a:pPr>
            <a:r>
              <a:rPr lang="en-US" sz="1200" b="0" i="0" dirty="0" smtClean="0">
                <a:latin typeface="Myriad Pro" pitchFamily="34" charset="0"/>
              </a:rPr>
              <a:t>Like most web users, students didn’t go to the second page of search results.  They tended to click on the top 3 or 4 links, preferring .org or .</a:t>
            </a:r>
            <a:r>
              <a:rPr lang="en-US" sz="1200" b="0" i="0" dirty="0" err="1" smtClean="0">
                <a:latin typeface="Myriad Pro" pitchFamily="34" charset="0"/>
              </a:rPr>
              <a:t>gov</a:t>
            </a:r>
            <a:r>
              <a:rPr lang="en-US" sz="1200" b="0" i="0" dirty="0" smtClean="0">
                <a:latin typeface="Myriad Pro" pitchFamily="34" charset="0"/>
              </a:rPr>
              <a:t> sites to .com sites.  If they didn’t quickly see what they wanted, they tried a different search.</a:t>
            </a:r>
          </a:p>
          <a:p>
            <a:pPr marL="171450" indent="-171450">
              <a:buFont typeface="Arial" pitchFamily="34" charset="0"/>
              <a:buChar char="•"/>
            </a:pPr>
            <a:endParaRPr lang="en-US" sz="1200" b="0" i="0" dirty="0" smtClean="0">
              <a:latin typeface="Myriad Pro" pitchFamily="34" charset="0"/>
            </a:endParaRPr>
          </a:p>
        </p:txBody>
      </p:sp>
      <p:sp>
        <p:nvSpPr>
          <p:cNvPr id="24" name="TextBox 23"/>
          <p:cNvSpPr txBox="1"/>
          <p:nvPr/>
        </p:nvSpPr>
        <p:spPr>
          <a:xfrm>
            <a:off x="9448800" y="7420131"/>
            <a:ext cx="429718" cy="246221"/>
          </a:xfrm>
          <a:prstGeom prst="rect">
            <a:avLst/>
          </a:prstGeom>
          <a:noFill/>
        </p:spPr>
        <p:txBody>
          <a:bodyPr wrap="square" rtlCol="0">
            <a:spAutoFit/>
          </a:bodyPr>
          <a:lstStyle/>
          <a:p>
            <a:pPr algn="ctr"/>
            <a:r>
              <a:rPr lang="en-US" sz="1000" b="0" i="0" dirty="0" smtClean="0">
                <a:latin typeface="Myriad Pro" pitchFamily="34" charset="0"/>
              </a:rPr>
              <a:t>9</a:t>
            </a:r>
            <a:endParaRPr lang="en-US" sz="1000" b="0" i="0" dirty="0">
              <a:latin typeface="Myriad Pro" pitchFamily="34" charset="0"/>
            </a:endParaRPr>
          </a:p>
        </p:txBody>
      </p:sp>
      <p:sp>
        <p:nvSpPr>
          <p:cNvPr id="10" name="Text Box 4"/>
          <p:cNvSpPr txBox="1">
            <a:spLocks noChangeArrowheads="1"/>
          </p:cNvSpPr>
          <p:nvPr/>
        </p:nvSpPr>
        <p:spPr bwMode="auto">
          <a:xfrm>
            <a:off x="3736738" y="262942"/>
            <a:ext cx="6141780" cy="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defRPr sz="2400" b="1" i="1">
                <a:solidFill>
                  <a:schemeClr val="tx1"/>
                </a:solidFill>
                <a:latin typeface="Univers LT Std 45 Light" charset="0"/>
                <a:ea typeface="ＭＳ Ｐゴシック" pitchFamily="34" charset="-128"/>
              </a:defRPr>
            </a:lvl1pPr>
            <a:lvl2pPr marL="742950" indent="-285750" eaLnBrk="0" hangingPunct="0">
              <a:defRPr sz="2400" b="1" i="1">
                <a:solidFill>
                  <a:schemeClr val="tx1"/>
                </a:solidFill>
                <a:latin typeface="Univers LT Std 45 Light" charset="0"/>
                <a:ea typeface="ＭＳ Ｐゴシック" pitchFamily="34" charset="-128"/>
              </a:defRPr>
            </a:lvl2pPr>
            <a:lvl3pPr marL="1143000" indent="-228600" eaLnBrk="0" hangingPunct="0">
              <a:defRPr sz="2400" b="1" i="1">
                <a:solidFill>
                  <a:schemeClr val="tx1"/>
                </a:solidFill>
                <a:latin typeface="Univers LT Std 45 Light" charset="0"/>
                <a:ea typeface="ＭＳ Ｐゴシック" pitchFamily="34" charset="-128"/>
              </a:defRPr>
            </a:lvl3pPr>
            <a:lvl4pPr marL="1600200" indent="-228600" eaLnBrk="0" hangingPunct="0">
              <a:defRPr sz="2400" b="1" i="1">
                <a:solidFill>
                  <a:schemeClr val="tx1"/>
                </a:solidFill>
                <a:latin typeface="Univers LT Std 45 Light" charset="0"/>
                <a:ea typeface="ＭＳ Ｐゴシック" pitchFamily="34" charset="-128"/>
              </a:defRPr>
            </a:lvl4pPr>
            <a:lvl5pPr marL="2057400" indent="-228600" eaLnBrk="0" hangingPunct="0">
              <a:defRPr sz="2400" b="1" i="1">
                <a:solidFill>
                  <a:schemeClr val="tx1"/>
                </a:solidFill>
                <a:latin typeface="Univers LT Std 45 Light" charset="0"/>
                <a:ea typeface="ＭＳ Ｐゴシック" pitchFamily="34" charset="-128"/>
              </a:defRPr>
            </a:lvl5pPr>
            <a:lvl6pPr marL="25146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6pPr>
            <a:lvl7pPr marL="29718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7pPr>
            <a:lvl8pPr marL="34290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8pPr>
            <a:lvl9pPr marL="3886200" indent="-228600" eaLnBrk="0" fontAlgn="base" hangingPunct="0">
              <a:spcBef>
                <a:spcPct val="0"/>
              </a:spcBef>
              <a:spcAft>
                <a:spcPct val="0"/>
              </a:spcAft>
              <a:defRPr sz="2400" b="1" i="1">
                <a:solidFill>
                  <a:schemeClr val="tx1"/>
                </a:solidFill>
                <a:latin typeface="Univers LT Std 45 Light" charset="0"/>
                <a:ea typeface="ＭＳ Ｐゴシック" pitchFamily="34" charset="-128"/>
              </a:defRPr>
            </a:lvl9pPr>
          </a:lstStyle>
          <a:p>
            <a:pPr eaLnBrk="1" hangingPunct="1">
              <a:spcBef>
                <a:spcPct val="50000"/>
              </a:spcBef>
            </a:pPr>
            <a:r>
              <a:rPr lang="en-US" sz="2800" b="0" i="0" dirty="0" smtClean="0">
                <a:solidFill>
                  <a:schemeClr val="bg1"/>
                </a:solidFill>
                <a:latin typeface="Myriad Pro" pitchFamily="34" charset="0"/>
              </a:rPr>
              <a:t>Behavior &amp; Expectations </a:t>
            </a:r>
            <a:endParaRPr lang="en-US" sz="2800" b="0" i="0" dirty="0">
              <a:solidFill>
                <a:schemeClr val="bg1"/>
              </a:solidFill>
              <a:latin typeface="Myriad Pro"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053" y="1660343"/>
            <a:ext cx="2929609" cy="307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2052" y="4740187"/>
            <a:ext cx="2929609" cy="400110"/>
          </a:xfrm>
          <a:prstGeom prst="rect">
            <a:avLst/>
          </a:prstGeom>
          <a:noFill/>
        </p:spPr>
        <p:txBody>
          <a:bodyPr wrap="square" rtlCol="0">
            <a:spAutoFit/>
          </a:bodyPr>
          <a:lstStyle/>
          <a:p>
            <a:r>
              <a:rPr lang="en-US" sz="1000" b="0" i="0" dirty="0" smtClean="0">
                <a:latin typeface="Myriad Pro" pitchFamily="34" charset="0"/>
              </a:rPr>
              <a:t>For this search, the CSU SLS site came up #3 in google results and student clicked on it right away.</a:t>
            </a:r>
            <a:endParaRPr lang="en-US" sz="1000" b="0" i="0" dirty="0">
              <a:latin typeface="Myriad Pro" pitchFamily="34" charset="0"/>
            </a:endParaRPr>
          </a:p>
        </p:txBody>
      </p:sp>
      <p:sp>
        <p:nvSpPr>
          <p:cNvPr id="3" name="Oval 2"/>
          <p:cNvSpPr/>
          <p:nvPr/>
        </p:nvSpPr>
        <p:spPr>
          <a:xfrm>
            <a:off x="259306" y="2210939"/>
            <a:ext cx="3179928" cy="84616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006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26932</TotalTime>
  <Words>3493</Words>
  <Application>Microsoft Office PowerPoint</Application>
  <PresentationFormat>Custom</PresentationFormat>
  <Paragraphs>316</Paragraphs>
  <Slides>20</Slides>
  <Notes>15</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Custom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Lextant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Paula Curtis</dc:creator>
  <cp:lastModifiedBy>Okamoto,Kim</cp:lastModifiedBy>
  <cp:revision>925</cp:revision>
  <cp:lastPrinted>2011-06-02T20:09:26Z</cp:lastPrinted>
  <dcterms:created xsi:type="dcterms:W3CDTF">2010-09-21T11:44:34Z</dcterms:created>
  <dcterms:modified xsi:type="dcterms:W3CDTF">2012-11-08T22:10:01Z</dcterms:modified>
</cp:coreProperties>
</file>