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57" r:id="rId4"/>
    <p:sldId id="260" r:id="rId5"/>
    <p:sldId id="261" r:id="rId6"/>
    <p:sldId id="262" r:id="rId7"/>
    <p:sldId id="269" r:id="rId8"/>
    <p:sldId id="271" r:id="rId9"/>
    <p:sldId id="270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86" autoAdjust="0"/>
  </p:normalViewPr>
  <p:slideViewPr>
    <p:cSldViewPr>
      <p:cViewPr>
        <p:scale>
          <a:sx n="56" d="100"/>
          <a:sy n="56" d="100"/>
        </p:scale>
        <p:origin x="-1248" y="-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E0619-CCE7-43C6-B748-A9CA98F25101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5E17C-B291-431B-8173-013E2B1C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61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CE162-F2A2-49B5-AF31-9A6702B76D72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C1006-2550-4F47-AB02-975FBC329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91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4328-A6BD-422E-A6DD-391F24F96366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08C9-A0F5-4989-80B5-D7017DC56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4328-A6BD-422E-A6DD-391F24F96366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08C9-A0F5-4989-80B5-D7017DC56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4328-A6BD-422E-A6DD-391F24F96366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08C9-A0F5-4989-80B5-D7017DC56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4328-A6BD-422E-A6DD-391F24F96366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08C9-A0F5-4989-80B5-D7017DC56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4328-A6BD-422E-A6DD-391F24F96366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08C9-A0F5-4989-80B5-D7017DC56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4328-A6BD-422E-A6DD-391F24F96366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08C9-A0F5-4989-80B5-D7017DC56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4328-A6BD-422E-A6DD-391F24F96366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08C9-A0F5-4989-80B5-D7017DC56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4328-A6BD-422E-A6DD-391F24F96366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08C9-A0F5-4989-80B5-D7017DC56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4328-A6BD-422E-A6DD-391F24F96366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08C9-A0F5-4989-80B5-D7017DC56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4328-A6BD-422E-A6DD-391F24F96366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08C9-A0F5-4989-80B5-D7017DC56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4328-A6BD-422E-A6DD-391F24F96366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08C9-A0F5-4989-80B5-D7017DC56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54328-A6BD-422E-A6DD-391F24F96366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D08C9-A0F5-4989-80B5-D7017DC56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09800"/>
            <a:ext cx="7772400" cy="1066799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Conflict Resolution &amp; Student Conduct Services Program Review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371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Evaluation Period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2007-2012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At The Numbers</a:t>
            </a:r>
            <a:br>
              <a:rPr lang="en-US" dirty="0" smtClean="0"/>
            </a:br>
            <a:r>
              <a:rPr lang="en-US" dirty="0" smtClean="0"/>
              <a:t>(2011-2012)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2657 Student Conduct cases</a:t>
            </a:r>
            <a:endParaRPr lang="en-US" sz="2400" dirty="0"/>
          </a:p>
          <a:p>
            <a:r>
              <a:rPr lang="en-US" sz="2400" dirty="0" smtClean="0"/>
              <a:t>38 Student Conduct Appeal requests </a:t>
            </a:r>
          </a:p>
          <a:p>
            <a:r>
              <a:rPr lang="en-US" sz="2400" dirty="0" smtClean="0"/>
              <a:t>1947 Admission Application Review</a:t>
            </a:r>
          </a:p>
          <a:p>
            <a:r>
              <a:rPr lang="en-US" sz="2400" dirty="0" smtClean="0"/>
              <a:t>244 Conflict Resolution cases resulted in 1253 collateral contacts with students, staff, and community members</a:t>
            </a:r>
          </a:p>
          <a:p>
            <a:r>
              <a:rPr lang="en-US" sz="2400" dirty="0" smtClean="0"/>
              <a:t>79 outreach programs and presentations throughout campus, serving 3181 participants</a:t>
            </a:r>
          </a:p>
          <a:p>
            <a:r>
              <a:rPr lang="en-US" sz="2400" dirty="0" smtClean="0"/>
              <a:t>Learning outcomes results reflect over 90 percent of students agreed they understood the consequences of their personal actions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of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Title IX Compliance</a:t>
            </a:r>
          </a:p>
          <a:p>
            <a:r>
              <a:rPr lang="en-US" dirty="0" smtClean="0"/>
              <a:t>Student Conduct Appeals Process</a:t>
            </a:r>
            <a:endParaRPr lang="en-US" dirty="0"/>
          </a:p>
          <a:p>
            <a:r>
              <a:rPr lang="en-US" dirty="0"/>
              <a:t>Communication (Colleagues and Students)</a:t>
            </a:r>
          </a:p>
          <a:p>
            <a:r>
              <a:rPr lang="en-US" dirty="0" err="1"/>
              <a:t>Aylesworth</a:t>
            </a:r>
            <a:r>
              <a:rPr lang="en-US" dirty="0"/>
              <a:t> Hall </a:t>
            </a:r>
            <a:r>
              <a:rPr lang="en-US" dirty="0" smtClean="0"/>
              <a:t>(Issues </a:t>
            </a:r>
            <a:r>
              <a:rPr lang="en-US" dirty="0"/>
              <a:t>of access and central air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Website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36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Expand Conflict Resolution Services </a:t>
            </a:r>
          </a:p>
          <a:p>
            <a:r>
              <a:rPr lang="en-US" dirty="0" smtClean="0"/>
              <a:t>Conduct a Title IX review</a:t>
            </a:r>
          </a:p>
          <a:p>
            <a:r>
              <a:rPr lang="en-US" dirty="0" smtClean="0"/>
              <a:t>Review relevance of office mission</a:t>
            </a:r>
          </a:p>
          <a:p>
            <a:r>
              <a:rPr lang="en-US" dirty="0" smtClean="0"/>
              <a:t>Review organizational structure</a:t>
            </a:r>
          </a:p>
          <a:p>
            <a:r>
              <a:rPr lang="en-US" dirty="0" smtClean="0"/>
              <a:t>CRSCS location/Advertising accommodations for users of its services</a:t>
            </a:r>
          </a:p>
          <a:p>
            <a:r>
              <a:rPr lang="en-US" dirty="0" smtClean="0"/>
              <a:t>Institutional review of the pre-admission process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35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Strategies to Address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Hire a </a:t>
            </a:r>
            <a:r>
              <a:rPr lang="en-US" dirty="0" smtClean="0"/>
              <a:t>Conflict Resolution </a:t>
            </a:r>
            <a:r>
              <a:rPr lang="en-US" dirty="0"/>
              <a:t>Coordinator</a:t>
            </a:r>
          </a:p>
          <a:p>
            <a:r>
              <a:rPr lang="en-US" dirty="0" smtClean="0"/>
              <a:t>General Counsel, Safety &amp; Assessment, OEO, and CRSCS met during over the academic year </a:t>
            </a:r>
            <a:r>
              <a:rPr lang="en-US" dirty="0"/>
              <a:t>to address Title IX issues</a:t>
            </a:r>
          </a:p>
          <a:p>
            <a:r>
              <a:rPr lang="en-US" dirty="0"/>
              <a:t>Scheduled planning meetings with campus partners to improve communication</a:t>
            </a:r>
          </a:p>
          <a:p>
            <a:r>
              <a:rPr lang="en-US" dirty="0"/>
              <a:t>Work with General Counsel and VPSA on improving appeals board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17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209800"/>
            <a:ext cx="2971800" cy="2667000"/>
          </a:xfrm>
        </p:spPr>
      </p:pic>
    </p:spTree>
    <p:extLst>
      <p:ext uri="{BB962C8B-B14F-4D97-AF65-F5344CB8AC3E}">
        <p14:creationId xmlns:p14="http://schemas.microsoft.com/office/powerpoint/2010/main" val="90847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Contributors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/>
              <a:t>External Reviewer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/>
              <a:t>Dr. Jane Tuttle</a:t>
            </a:r>
          </a:p>
          <a:p>
            <a:r>
              <a:rPr lang="en-US" sz="2000" dirty="0"/>
              <a:t>University of Kansas</a:t>
            </a:r>
          </a:p>
          <a:p>
            <a:r>
              <a:rPr lang="en-US" sz="2000" dirty="0"/>
              <a:t>Assistant Vice Provost of Student </a:t>
            </a:r>
            <a:r>
              <a:rPr lang="en-US" sz="2000" dirty="0" smtClean="0"/>
              <a:t>Affairs</a:t>
            </a:r>
          </a:p>
          <a:p>
            <a:r>
              <a:rPr lang="en-US" sz="2000" dirty="0" smtClean="0"/>
              <a:t>Association of Student Conduct Administration Board of Directors</a:t>
            </a:r>
            <a:endParaRPr lang="en-US" sz="2000" dirty="0"/>
          </a:p>
          <a:p>
            <a:r>
              <a:rPr lang="en-US" sz="2000" dirty="0"/>
              <a:t>Extensive experience in  student conduct, residence life, conflict management, and policy development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199"/>
            <a:ext cx="4041775" cy="574675"/>
          </a:xfrm>
        </p:spPr>
        <p:txBody>
          <a:bodyPr>
            <a:normAutofit fontScale="85000" lnSpcReduction="20000"/>
          </a:bodyPr>
          <a:lstStyle/>
          <a:p>
            <a:endParaRPr lang="en-US" sz="1900" dirty="0" smtClean="0"/>
          </a:p>
          <a:p>
            <a:r>
              <a:rPr lang="en-US" sz="2100" dirty="0" smtClean="0"/>
              <a:t>Self-Study Committee </a:t>
            </a:r>
            <a:r>
              <a:rPr lang="en-US" sz="2100" dirty="0"/>
              <a:t>Members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Craig </a:t>
            </a:r>
            <a:r>
              <a:rPr lang="en-US" dirty="0" err="1"/>
              <a:t>Chesson</a:t>
            </a:r>
            <a:endParaRPr lang="en-US" dirty="0"/>
          </a:p>
          <a:p>
            <a:r>
              <a:rPr lang="en-US" dirty="0"/>
              <a:t>Paul </a:t>
            </a:r>
            <a:r>
              <a:rPr lang="en-US" dirty="0" err="1"/>
              <a:t>Osincup</a:t>
            </a:r>
            <a:endParaRPr lang="en-US" dirty="0"/>
          </a:p>
          <a:p>
            <a:r>
              <a:rPr lang="en-US" dirty="0"/>
              <a:t>Melissa Emerson</a:t>
            </a:r>
          </a:p>
          <a:p>
            <a:r>
              <a:rPr lang="en-US" dirty="0"/>
              <a:t>Chris Bryson</a:t>
            </a:r>
          </a:p>
          <a:p>
            <a:r>
              <a:rPr lang="en-US" dirty="0"/>
              <a:t>Darcy Ramirez</a:t>
            </a:r>
          </a:p>
          <a:p>
            <a:r>
              <a:rPr lang="en-US" dirty="0" err="1"/>
              <a:t>Nakia</a:t>
            </a:r>
            <a:r>
              <a:rPr lang="en-US" dirty="0"/>
              <a:t> Lilly</a:t>
            </a:r>
          </a:p>
          <a:p>
            <a:r>
              <a:rPr lang="en-US" dirty="0"/>
              <a:t>Melissa </a:t>
            </a:r>
            <a:r>
              <a:rPr lang="en-US" dirty="0" smtClean="0"/>
              <a:t>Williams</a:t>
            </a:r>
          </a:p>
          <a:p>
            <a:r>
              <a:rPr lang="en-US" dirty="0" smtClean="0"/>
              <a:t>Elaine Green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0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r>
              <a:rPr lang="en-US" sz="4000" dirty="0"/>
              <a:t>Schedule of Campus Visit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Conflict Resolution &amp; Student Conduct Services (CRSCS) staff</a:t>
            </a:r>
          </a:p>
          <a:p>
            <a:r>
              <a:rPr lang="en-US" sz="2400" dirty="0" smtClean="0"/>
              <a:t>Dean of Students</a:t>
            </a:r>
          </a:p>
          <a:p>
            <a:r>
              <a:rPr lang="en-US" sz="2400" dirty="0" smtClean="0"/>
              <a:t>Residence Life</a:t>
            </a:r>
          </a:p>
          <a:p>
            <a:r>
              <a:rPr lang="en-US" sz="2400" dirty="0" smtClean="0"/>
              <a:t>Associated Students of Colorado State University (ASCSU)</a:t>
            </a:r>
          </a:p>
          <a:p>
            <a:r>
              <a:rPr lang="en-US" sz="2400" dirty="0" smtClean="0"/>
              <a:t>Fraternity/Sorority Life</a:t>
            </a:r>
          </a:p>
          <a:p>
            <a:r>
              <a:rPr lang="en-US" sz="2400" dirty="0" smtClean="0"/>
              <a:t>Women and Gender Advocacy Center</a:t>
            </a:r>
          </a:p>
          <a:p>
            <a:r>
              <a:rPr lang="en-US" sz="2400" dirty="0" smtClean="0"/>
              <a:t>Student Case Management</a:t>
            </a:r>
          </a:p>
          <a:p>
            <a:r>
              <a:rPr lang="en-US" sz="2400" dirty="0" smtClean="0"/>
              <a:t>Colorado State University Police Department</a:t>
            </a:r>
          </a:p>
          <a:p>
            <a:r>
              <a:rPr lang="en-US" sz="2400" dirty="0" smtClean="0"/>
              <a:t>Support &amp; Safety Assessment</a:t>
            </a:r>
            <a:endParaRPr lang="en-US" sz="24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Framework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 </a:t>
            </a:r>
            <a:r>
              <a:rPr lang="en-US" dirty="0"/>
              <a:t>(Council for the Advancement of </a:t>
            </a:r>
            <a:r>
              <a:rPr lang="en-US" b="1" dirty="0"/>
              <a:t>Standards</a:t>
            </a:r>
            <a:r>
              <a:rPr lang="en-US" dirty="0"/>
              <a:t> in Higher Education)</a:t>
            </a:r>
            <a:r>
              <a:rPr lang="en-US" dirty="0" smtClean="0"/>
              <a:t> </a:t>
            </a:r>
            <a:r>
              <a:rPr lang="en-US" dirty="0"/>
              <a:t>Standards</a:t>
            </a:r>
          </a:p>
          <a:p>
            <a:r>
              <a:rPr lang="en-US" dirty="0" smtClean="0"/>
              <a:t>Association for Student Conduct Administration (ASCA) </a:t>
            </a:r>
            <a:r>
              <a:rPr lang="en-US" dirty="0"/>
              <a:t>b</a:t>
            </a:r>
            <a:r>
              <a:rPr lang="en-US" dirty="0" smtClean="0"/>
              <a:t>est </a:t>
            </a:r>
            <a:r>
              <a:rPr lang="en-US" dirty="0"/>
              <a:t>p</a:t>
            </a:r>
            <a:r>
              <a:rPr lang="en-US" dirty="0" smtClean="0"/>
              <a:t>ractices </a:t>
            </a:r>
            <a:r>
              <a:rPr lang="en-US" dirty="0"/>
              <a:t>and p</a:t>
            </a:r>
            <a:r>
              <a:rPr lang="en-US" dirty="0" smtClean="0"/>
              <a:t>rinciples</a:t>
            </a:r>
          </a:p>
          <a:p>
            <a:r>
              <a:rPr lang="en-US" dirty="0" smtClean="0"/>
              <a:t>Conflict Resolution Theories and Concepts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29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2006 Program 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1"/>
            <a:ext cx="4040188" cy="727074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400" dirty="0" smtClean="0"/>
              <a:t>Recommendations</a:t>
            </a:r>
            <a:endParaRPr lang="en-US" sz="44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Records Management </a:t>
            </a:r>
          </a:p>
          <a:p>
            <a:r>
              <a:rPr lang="en-US" dirty="0"/>
              <a:t>Academic Misconduct</a:t>
            </a:r>
          </a:p>
          <a:p>
            <a:r>
              <a:rPr lang="en-US" dirty="0"/>
              <a:t>Location </a:t>
            </a:r>
            <a:r>
              <a:rPr lang="en-US" dirty="0" smtClean="0"/>
              <a:t>(Safety Concerns)</a:t>
            </a:r>
            <a:endParaRPr lang="en-US" dirty="0"/>
          </a:p>
          <a:p>
            <a:r>
              <a:rPr lang="en-US" dirty="0"/>
              <a:t>Hospitalization protocol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803275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600" dirty="0" smtClean="0"/>
              <a:t>Accomplishments</a:t>
            </a:r>
            <a:endParaRPr lang="en-US" sz="3600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New database (</a:t>
            </a:r>
            <a:r>
              <a:rPr lang="en-US" dirty="0" err="1"/>
              <a:t>Maxient</a:t>
            </a:r>
            <a:r>
              <a:rPr lang="en-US" dirty="0"/>
              <a:t>)</a:t>
            </a:r>
          </a:p>
          <a:p>
            <a:r>
              <a:rPr lang="en-US" dirty="0"/>
              <a:t>Collaboration with TILT </a:t>
            </a:r>
          </a:p>
          <a:p>
            <a:r>
              <a:rPr lang="en-US" dirty="0"/>
              <a:t>Move to </a:t>
            </a:r>
            <a:r>
              <a:rPr lang="en-US" dirty="0" err="1"/>
              <a:t>Aylesworth</a:t>
            </a:r>
            <a:endParaRPr lang="en-US" dirty="0"/>
          </a:p>
          <a:p>
            <a:r>
              <a:rPr lang="en-US" dirty="0"/>
              <a:t>Multiple exits, multiple cameras, control traffic flow with hall divider, and meet with students in designated area</a:t>
            </a:r>
          </a:p>
          <a:p>
            <a:r>
              <a:rPr lang="en-US" dirty="0"/>
              <a:t>Creation of Student Case </a:t>
            </a:r>
            <a:r>
              <a:rPr lang="en-US" dirty="0" smtClean="0"/>
              <a:t>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25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Highlights of </a:t>
            </a:r>
            <a:r>
              <a:rPr lang="en-US" sz="3600" dirty="0" smtClean="0"/>
              <a:t>Self-Study from 2012 Program Review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Conflict Resolution Services</a:t>
            </a:r>
          </a:p>
          <a:p>
            <a:r>
              <a:rPr lang="en-US" dirty="0"/>
              <a:t>Educational Philosophy</a:t>
            </a:r>
          </a:p>
          <a:p>
            <a:r>
              <a:rPr lang="en-US" dirty="0"/>
              <a:t>Programs and Services</a:t>
            </a:r>
          </a:p>
          <a:p>
            <a:r>
              <a:rPr lang="en-US" dirty="0"/>
              <a:t>Consultation </a:t>
            </a:r>
            <a:r>
              <a:rPr lang="en-US" dirty="0" smtClean="0"/>
              <a:t>and </a:t>
            </a:r>
            <a:r>
              <a:rPr lang="en-US" dirty="0"/>
              <a:t>Collaboration</a:t>
            </a:r>
          </a:p>
          <a:p>
            <a:r>
              <a:rPr lang="en-US" dirty="0" smtClean="0"/>
              <a:t>CRSCS Staff</a:t>
            </a:r>
            <a:endParaRPr lang="en-US" dirty="0"/>
          </a:p>
          <a:p>
            <a:r>
              <a:rPr lang="en-US" dirty="0"/>
              <a:t>Integrated Student Conduct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10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Recognition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Trainings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Wilfred Laurier University (Canada)</a:t>
            </a:r>
          </a:p>
          <a:p>
            <a:r>
              <a:rPr lang="en-US" sz="2000" dirty="0" smtClean="0"/>
              <a:t>University of Northern Colorado</a:t>
            </a:r>
          </a:p>
          <a:p>
            <a:r>
              <a:rPr lang="en-US" sz="2000" dirty="0" smtClean="0"/>
              <a:t>Metro State</a:t>
            </a:r>
          </a:p>
          <a:p>
            <a:r>
              <a:rPr lang="en-US" sz="2000" dirty="0" smtClean="0"/>
              <a:t>CSU-Pueblo</a:t>
            </a:r>
          </a:p>
          <a:p>
            <a:r>
              <a:rPr lang="en-US" sz="2000" dirty="0" smtClean="0"/>
              <a:t>School of Mines</a:t>
            </a:r>
          </a:p>
          <a:p>
            <a:r>
              <a:rPr lang="en-US" sz="2000" dirty="0" smtClean="0"/>
              <a:t>Academic Impressions (National Webinar &amp; Featured in Article)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Consultations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Missouri</a:t>
            </a:r>
          </a:p>
          <a:p>
            <a:r>
              <a:rPr lang="en-US" sz="2000" dirty="0" smtClean="0"/>
              <a:t>Vermont</a:t>
            </a:r>
          </a:p>
          <a:p>
            <a:r>
              <a:rPr lang="en-US" sz="2000" dirty="0" smtClean="0"/>
              <a:t>California</a:t>
            </a:r>
          </a:p>
          <a:p>
            <a:r>
              <a:rPr lang="en-US" sz="2000" dirty="0" smtClean="0"/>
              <a:t>Michigan</a:t>
            </a:r>
          </a:p>
          <a:p>
            <a:r>
              <a:rPr lang="en-US" sz="2000" dirty="0" smtClean="0"/>
              <a:t>North Dakota</a:t>
            </a:r>
          </a:p>
          <a:p>
            <a:r>
              <a:rPr lang="en-US" sz="2000" dirty="0" smtClean="0"/>
              <a:t>Maryland</a:t>
            </a:r>
          </a:p>
          <a:p>
            <a:r>
              <a:rPr lang="en-US" sz="2000" dirty="0" smtClean="0"/>
              <a:t>Kansas</a:t>
            </a:r>
          </a:p>
          <a:p>
            <a:r>
              <a:rPr lang="en-US" sz="2000" dirty="0" smtClean="0"/>
              <a:t>New York</a:t>
            </a:r>
          </a:p>
          <a:p>
            <a:r>
              <a:rPr lang="en-US" sz="2000" dirty="0" smtClean="0"/>
              <a:t>Alabama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945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Peer Institution Comparison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812087"/>
              </p:ext>
            </p:extLst>
          </p:nvPr>
        </p:nvGraphicFramePr>
        <p:xfrm>
          <a:off x="533400" y="1447800"/>
          <a:ext cx="8229600" cy="4467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140542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Colorado State University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University of Colorado-Boulder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Oregon State University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North Carolina State University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093019">
                <a:tc>
                  <a:txBody>
                    <a:bodyPr/>
                    <a:lstStyle/>
                    <a:p>
                      <a:r>
                        <a:rPr lang="en-US" dirty="0" smtClean="0"/>
                        <a:t>Campus Wide Restorative Justice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1093019">
                <a:tc>
                  <a:txBody>
                    <a:bodyPr/>
                    <a:lstStyle/>
                    <a:p>
                      <a:r>
                        <a:rPr lang="en-US" dirty="0" smtClean="0"/>
                        <a:t>Conflict Resolution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1093019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Educational Workshops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02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Highlights from 2011-2012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Implemented Neighborhood Impact panel</a:t>
            </a:r>
          </a:p>
          <a:p>
            <a:r>
              <a:rPr lang="en-US" sz="2400" dirty="0" smtClean="0"/>
              <a:t>New Responsible Action Exemption protocol</a:t>
            </a:r>
          </a:p>
          <a:p>
            <a:r>
              <a:rPr lang="en-US" sz="2400" dirty="0" smtClean="0"/>
              <a:t>Supervised 6 practicum SAHE students </a:t>
            </a:r>
          </a:p>
          <a:p>
            <a:r>
              <a:rPr lang="en-US" sz="2400" dirty="0" smtClean="0"/>
              <a:t>Invited to participate in a national conference to discuss the impact of legalization of marijuana on college campuses in Washington D.C.</a:t>
            </a:r>
          </a:p>
          <a:p>
            <a:r>
              <a:rPr lang="en-US" sz="2400" dirty="0"/>
              <a:t>Revised learning </a:t>
            </a:r>
            <a:r>
              <a:rPr lang="en-US" sz="2400" dirty="0" smtClean="0"/>
              <a:t>outcomes</a:t>
            </a:r>
          </a:p>
          <a:p>
            <a:r>
              <a:rPr lang="en-US" sz="2400" dirty="0" smtClean="0"/>
              <a:t>Recipient of the 2013 Award of Excellence from ASCA for Significant Institutional Contributions to the field of Student Conduct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49677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SU-Ram-template-1">
      <a:dk1>
        <a:srgbClr val="386750"/>
      </a:dk1>
      <a:lt1>
        <a:srgbClr val="386750"/>
      </a:lt1>
      <a:dk2>
        <a:srgbClr val="386750"/>
      </a:dk2>
      <a:lt2>
        <a:srgbClr val="386750"/>
      </a:lt2>
      <a:accent1>
        <a:srgbClr val="A78622"/>
      </a:accent1>
      <a:accent2>
        <a:srgbClr val="386750"/>
      </a:accent2>
      <a:accent3>
        <a:srgbClr val="194C19"/>
      </a:accent3>
      <a:accent4>
        <a:srgbClr val="386750"/>
      </a:accent4>
      <a:accent5>
        <a:srgbClr val="386750"/>
      </a:accent5>
      <a:accent6>
        <a:srgbClr val="730000"/>
      </a:accent6>
      <a:hlink>
        <a:srgbClr val="0033CC"/>
      </a:hlink>
      <a:folHlink>
        <a:srgbClr val="386750"/>
      </a:folHlink>
    </a:clrScheme>
    <a:fontScheme name="CSU-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11261</TotalTime>
  <Words>538</Words>
  <Application>Microsoft Office PowerPoint</Application>
  <PresentationFormat>On-screen Show (4:3)</PresentationFormat>
  <Paragraphs>132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Conflict Resolution &amp; Student Conduct Services Program Review</vt:lpstr>
      <vt:lpstr>Key Contributors</vt:lpstr>
      <vt:lpstr>Schedule of Campus Visit</vt:lpstr>
      <vt:lpstr>Evaluation Framework </vt:lpstr>
      <vt:lpstr>2006 Program Review</vt:lpstr>
      <vt:lpstr>Highlights of Self-Study from 2012 Program Review</vt:lpstr>
      <vt:lpstr>National Recognition</vt:lpstr>
      <vt:lpstr>Peer Institution Comparison</vt:lpstr>
      <vt:lpstr>Highlights from 2011-2012</vt:lpstr>
      <vt:lpstr>Looking At The Numbers (2011-2012) </vt:lpstr>
      <vt:lpstr>Areas of Growth</vt:lpstr>
      <vt:lpstr>Recommendations</vt:lpstr>
      <vt:lpstr>Strategies to Address Recommendations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</dc:creator>
  <cp:lastModifiedBy>Okamoto,Kim</cp:lastModifiedBy>
  <cp:revision>44</cp:revision>
  <cp:lastPrinted>2013-04-22T14:23:29Z</cp:lastPrinted>
  <dcterms:created xsi:type="dcterms:W3CDTF">2011-04-07T19:46:18Z</dcterms:created>
  <dcterms:modified xsi:type="dcterms:W3CDTF">2013-05-02T20:30:49Z</dcterms:modified>
</cp:coreProperties>
</file>